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69" r:id="rId2"/>
    <p:sldId id="260" r:id="rId3"/>
    <p:sldId id="299" r:id="rId4"/>
    <p:sldId id="271" r:id="rId5"/>
    <p:sldId id="272" r:id="rId6"/>
    <p:sldId id="273" r:id="rId7"/>
    <p:sldId id="264" r:id="rId8"/>
    <p:sldId id="262" r:id="rId9"/>
    <p:sldId id="266" r:id="rId10"/>
    <p:sldId id="286" r:id="rId11"/>
    <p:sldId id="287" r:id="rId12"/>
    <p:sldId id="292" r:id="rId13"/>
    <p:sldId id="291" r:id="rId14"/>
    <p:sldId id="293" r:id="rId15"/>
    <p:sldId id="288" r:id="rId16"/>
    <p:sldId id="294" r:id="rId17"/>
    <p:sldId id="295" r:id="rId18"/>
    <p:sldId id="303" r:id="rId19"/>
    <p:sldId id="297" r:id="rId20"/>
    <p:sldId id="282" r:id="rId21"/>
    <p:sldId id="283" r:id="rId22"/>
    <p:sldId id="284" r:id="rId23"/>
    <p:sldId id="275" r:id="rId24"/>
    <p:sldId id="290" r:id="rId25"/>
    <p:sldId id="276" r:id="rId26"/>
    <p:sldId id="277" r:id="rId27"/>
    <p:sldId id="278" r:id="rId28"/>
    <p:sldId id="289" r:id="rId29"/>
    <p:sldId id="281" r:id="rId30"/>
    <p:sldId id="296" r:id="rId31"/>
    <p:sldId id="302" r:id="rId32"/>
    <p:sldId id="298" r:id="rId33"/>
    <p:sldId id="285" r:id="rId34"/>
    <p:sldId id="300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BC394068-F97A-44D6-A9C1-7DABA088F997}">
          <p14:sldIdLst>
            <p14:sldId id="269"/>
          </p14:sldIdLst>
        </p14:section>
        <p14:section name="Introduction" id="{6B209F51-7803-488E-9656-F11B806BD7FB}">
          <p14:sldIdLst>
            <p14:sldId id="260"/>
            <p14:sldId id="299"/>
            <p14:sldId id="271"/>
            <p14:sldId id="272"/>
          </p14:sldIdLst>
        </p14:section>
        <p14:section name="Data quality" id="{2D5F8B3F-BEBA-496E-AA55-A34A4772D207}">
          <p14:sldIdLst>
            <p14:sldId id="273"/>
            <p14:sldId id="264"/>
            <p14:sldId id="262"/>
          </p14:sldIdLst>
        </p14:section>
        <p14:section name="Audio Detection" id="{A7B234B2-31AE-4608-8205-3CF07650CC26}">
          <p14:sldIdLst>
            <p14:sldId id="266"/>
            <p14:sldId id="286"/>
            <p14:sldId id="287"/>
            <p14:sldId id="292"/>
            <p14:sldId id="291"/>
            <p14:sldId id="293"/>
            <p14:sldId id="288"/>
            <p14:sldId id="294"/>
            <p14:sldId id="295"/>
            <p14:sldId id="303"/>
            <p14:sldId id="297"/>
          </p14:sldIdLst>
        </p14:section>
        <p14:section name="Conclusion" id="{7E5B115D-C0BD-4621-B41C-DE9A63730D11}">
          <p14:sldIdLst>
            <p14:sldId id="282"/>
            <p14:sldId id="283"/>
            <p14:sldId id="284"/>
          </p14:sldIdLst>
        </p14:section>
        <p14:section name="Bonus" id="{94364E4B-F50E-48F9-98D9-292E6125F1F2}">
          <p14:sldIdLst>
            <p14:sldId id="275"/>
            <p14:sldId id="290"/>
            <p14:sldId id="276"/>
            <p14:sldId id="277"/>
            <p14:sldId id="278"/>
            <p14:sldId id="289"/>
            <p14:sldId id="281"/>
            <p14:sldId id="296"/>
            <p14:sldId id="302"/>
            <p14:sldId id="298"/>
            <p14:sldId id="285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FF"/>
    <a:srgbClr val="D2D0D0"/>
    <a:srgbClr val="0000E6"/>
    <a:srgbClr val="8989FF"/>
    <a:srgbClr val="9B9BFF"/>
    <a:srgbClr val="F8F8F8"/>
    <a:srgbClr val="000074"/>
    <a:srgbClr val="E3E1EB"/>
    <a:srgbClr val="FDFDFD"/>
    <a:srgbClr val="000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94291" autoAdjust="0"/>
  </p:normalViewPr>
  <p:slideViewPr>
    <p:cSldViewPr snapToGrid="0">
      <p:cViewPr>
        <p:scale>
          <a:sx n="70" d="100"/>
          <a:sy n="70" d="100"/>
        </p:scale>
        <p:origin x="68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9710D-D980-4ADD-8758-346F39E89AA2}" type="datetimeFigureOut">
              <a:rPr lang="en-GB" smtClean="0"/>
              <a:t>04/02/2021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ECB4-C604-4C88-9799-10B681FC919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5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06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443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1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5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517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74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12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16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678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59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7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68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704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0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058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994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endParaRPr lang="fr-FR" dirty="0"/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: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for one of the methods in predicting number of breaks :</a:t>
            </a:r>
            <a:endParaRPr lang="en-US" dirty="0"/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working,  model predicts between 1 and 2 no matter what the actual number of breaks is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Same kind of results for all the methods and parameters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Problème : Très mauvaise prédiction : une variable réponse n’implique pas une forme de courbe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740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Labelisation</a:t>
            </a:r>
            <a:r>
              <a:rPr lang="fr-FR" dirty="0"/>
              <a:t> faible ou forte ?</a:t>
            </a:r>
          </a:p>
          <a:p>
            <a:endParaRPr lang="fr-FR" dirty="0"/>
          </a:p>
          <a:p>
            <a:r>
              <a:rPr lang="fr-FR" dirty="0"/>
              <a:t>Test : Est-ce que une labellisation faible (moins couteuse) suffit ?</a:t>
            </a:r>
          </a:p>
          <a:p>
            <a:r>
              <a:rPr lang="fr-FR" dirty="0"/>
              <a:t>Résultats de l’analyse fonctionnelle</a:t>
            </a:r>
          </a:p>
          <a:p>
            <a:endParaRPr lang="fr-FR" dirty="0"/>
          </a:p>
          <a:p>
            <a:r>
              <a:rPr lang="fr-FR" dirty="0"/>
              <a:t>Conclusion : labélisation forte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618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53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3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5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https://www.pinterest.fr/pin/568931365426236282/ (</a:t>
            </a:r>
            <a:r>
              <a:rPr lang="en-GB" dirty="0" err="1"/>
              <a:t>Verlina</a:t>
            </a:r>
            <a:r>
              <a:rPr lang="en-GB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07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362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7655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955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288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8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85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13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6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7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A941-968B-4019-BFAC-AD68EA79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6A9F8E-9734-486A-BBAD-8B26556B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01F08-F0C4-4124-9151-1E8EB44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B409-0545-4EF6-990C-88642E5CC574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E3FB-7DC0-4835-97F6-4FAA4B4C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41150-4A32-4EAA-8B85-3CAC229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BFC5C-F6A0-4EB3-9CAB-D1C209C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C1DFC9-E666-4E30-81AE-10F56F74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2CDD-EFE4-4E96-AAB0-24B2FF9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6A1-CB99-41DC-BB02-2B9281F9156A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7111D-7B34-4B1A-8F79-C93802A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28304-60C3-489C-86D8-BD931356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B01AB4-5893-4BC4-8F46-B4D65EBB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A6A96B-C6BF-471D-83B7-402EAB27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FC7F9-1B24-4F8E-9B6A-68D54FA1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985F-D61A-4C54-9439-F8D650786D00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47DD6-06F3-494B-997B-B388291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9A88DC-85E6-4844-B086-34AFC1C1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61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DE3C6-D5F6-468E-8416-EDE9B62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6F876-6F59-4D31-8BCC-3E49615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E1B0-1774-44EE-8CD5-C23C173D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7119-9B38-4A1A-A88E-B0463BBFC435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831F32-2F37-4FE8-93E6-66085699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1F77A-7323-4D20-A487-5167119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A34B-5A2A-4CC0-A1E5-CD2EA76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B5F51A-D496-4482-811B-D57E7E9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C3A0A3-4046-4A0E-A0C8-1D439A8F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A309-A729-48EA-A4B2-4F30ED76527A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94EC1-EF80-467E-A0DB-A956E8CF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3493D-BA79-4536-8C9F-11765D80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CCF8-254D-46D9-A5FD-E2745EA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079D0-C5FF-494C-8C89-7C95FE1C5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C2429E-39AA-46B1-B0C3-DF8CEABE2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3B2A4-30FD-4085-9E28-D79F3D38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0306-ABD3-46CB-85AA-325BCBD06641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F6B06-931A-46E9-A9D8-B30926AA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59876F-CDEC-4E17-B5E2-BD4101E6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D6920-29C4-4759-9B6F-88FFE64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5278-C781-4BAA-99ED-2772EB3C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5D995E-37ED-40C0-B44F-B56015B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2CC7A9-C2C6-464F-8579-8FC0C57D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9663C5-282E-495C-AE92-90BB05ABD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664AD-5031-4A85-908A-7DC7926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3A0C-66E7-4047-BFF4-66416DD51721}" type="datetime1">
              <a:rPr lang="fr-FR" smtClean="0"/>
              <a:t>04/02/2021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05F18E-C137-442B-AFEC-2982CB38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023C63-0B8E-4172-ADF3-5511645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A0D7-5C4D-4E02-9B0B-27443E6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B461F-7EE0-4FDC-987D-5805C65B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968F-5859-44A8-8E1C-6742C18194CF}" type="datetime1">
              <a:rPr lang="fr-FR" smtClean="0"/>
              <a:t>04/02/2021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71DA7-94CA-410C-8153-98113A0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55B20-4A0E-46CF-8284-45B93A6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1A2DA7-D935-49B6-ABAA-D2FC3E35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9F2-59DD-4C3F-ABD5-FBC180154497}" type="datetime1">
              <a:rPr lang="fr-FR" smtClean="0"/>
              <a:t>04/02/2021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61F5E-ECAD-40EC-AD71-73EA0A9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C30D-F56E-4D52-B8D7-F9DC8A6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1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8BC96-57C4-4963-A02E-50FCC02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07ED0-4E6D-491D-9765-8DD5992D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614947-3672-4CB6-9486-3B120847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41C2E0-D70B-474B-8CA3-CC40667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9932-99BE-4D1A-AD8A-95BEEAF1FCF1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178ED-D40E-4B86-980F-769FF635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967F51-2E2D-4605-80C4-24EABAB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A555-B693-48B5-B432-9D421E8B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C68133-27A0-4D8D-A984-37CEB9C0B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B612-D905-43EC-8685-B3E6C695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40581-D05C-44B9-A172-9D632BF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D20D-3149-4EFE-9BED-3919487FB5F9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0F566-9C29-4BD4-AFD9-ADEFB611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C941C-688D-4F0C-A104-D854F00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705EDE-E69A-4DF1-9B01-0209351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4E9D51-A40B-4193-954E-8AED6B8D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A42028-9FBA-4682-909A-ACF97713A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4B4A-1B84-435B-B0FF-BDE61DF1A547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389E-9F71-4E15-A192-AB9293EB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9536B-53D3-4063-B844-89D95044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4.wav"/><Relationship Id="rId7" Type="http://schemas.openxmlformats.org/officeDocument/2006/relationships/image" Target="../media/image26.png"/><Relationship Id="rId12" Type="http://schemas.openxmlformats.org/officeDocument/2006/relationships/image" Target="../media/image9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23.xml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4" Type="http://schemas.openxmlformats.org/officeDocument/2006/relationships/audio" Target="../media/media4.wav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by Cat Free PNG Image https://www.pngarts.com/explore/212515&#10;">
            <a:extLst>
              <a:ext uri="{FF2B5EF4-FFF2-40B4-BE49-F238E27FC236}">
                <a16:creationId xmlns:a16="http://schemas.microsoft.com/office/drawing/2014/main" id="{8F6E25D7-E6A2-4728-95F5-5244E45D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9351"/>
          <a:stretch/>
        </p:blipFill>
        <p:spPr bwMode="auto">
          <a:xfrm>
            <a:off x="297917" y="6358"/>
            <a:ext cx="7921143" cy="69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C58AC-C03E-42CF-9389-0267E626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001" y="300299"/>
            <a:ext cx="7940429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GB" sz="7200" dirty="0">
                <a:ln w="19050">
                  <a:noFill/>
                </a:ln>
                <a:solidFill>
                  <a:srgbClr val="0000A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Cats acoustic data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BC457-8950-4EB8-AC30-F82B7E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001" y="2738378"/>
            <a:ext cx="8172082" cy="77583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Bony Audrey</a:t>
            </a:r>
          </a:p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Croutte Anne-Victoire</a:t>
            </a:r>
          </a:p>
        </p:txBody>
      </p:sp>
      <p:pic>
        <p:nvPicPr>
          <p:cNvPr id="9" name="Picture 4" descr="MARS Logo - PNG and Vector - Logo Download">
            <a:extLst>
              <a:ext uri="{FF2B5EF4-FFF2-40B4-BE49-F238E27FC236}">
                <a16:creationId xmlns:a16="http://schemas.microsoft.com/office/drawing/2014/main" id="{E4C1C337-716D-4897-9018-9FE8C25B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16" y="5811654"/>
            <a:ext cx="1655135" cy="4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A6CC3E-09AB-4F72-B9A5-C992F715D8B4}"/>
              </a:ext>
            </a:extLst>
          </p:cNvPr>
          <p:cNvSpPr txBox="1"/>
          <p:nvPr/>
        </p:nvSpPr>
        <p:spPr>
          <a:xfrm>
            <a:off x="5746525" y="4243950"/>
            <a:ext cx="38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000074"/>
                </a:solidFill>
              </a:rPr>
              <a:t>February</a:t>
            </a:r>
            <a:r>
              <a:rPr lang="fr-FR" sz="2000" b="1" dirty="0">
                <a:solidFill>
                  <a:srgbClr val="000074"/>
                </a:solidFill>
              </a:rPr>
              <a:t> 5th, 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8D8D85-53A8-4A5A-A520-D362C9397012}"/>
              </a:ext>
            </a:extLst>
          </p:cNvPr>
          <p:cNvSpPr txBox="1"/>
          <p:nvPr/>
        </p:nvSpPr>
        <p:spPr>
          <a:xfrm>
            <a:off x="5512980" y="6203320"/>
            <a:ext cx="400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Supervisors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Amandine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Schmutz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(Mars)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François Husson (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Agrocampus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Ouest)</a:t>
            </a:r>
          </a:p>
        </p:txBody>
      </p:sp>
      <p:pic>
        <p:nvPicPr>
          <p:cNvPr id="1026" name="Picture 2" descr="BAGAP research unit -">
            <a:extLst>
              <a:ext uri="{FF2B5EF4-FFF2-40B4-BE49-F238E27FC236}">
                <a16:creationId xmlns:a16="http://schemas.microsoft.com/office/drawing/2014/main" id="{731D9DD7-49DC-4CDC-AAF4-9390A8DC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23" y="6369591"/>
            <a:ext cx="285750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0291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10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D29CE-C228-4342-8C3F-0FCB658E71FA}"/>
              </a:ext>
            </a:extLst>
          </p:cNvPr>
          <p:cNvSpPr txBox="1"/>
          <p:nvPr/>
        </p:nvSpPr>
        <p:spPr>
          <a:xfrm>
            <a:off x="7374277" y="850541"/>
            <a:ext cx="39795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2 breaks observed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9DFA9A-3374-4525-9DD2-C4CC5E50AB30}"/>
              </a:ext>
            </a:extLst>
          </p:cNvPr>
          <p:cNvGrpSpPr/>
          <p:nvPr/>
        </p:nvGrpSpPr>
        <p:grpSpPr>
          <a:xfrm>
            <a:off x="377568" y="3678401"/>
            <a:ext cx="4857750" cy="2857500"/>
            <a:chOff x="377568" y="3863975"/>
            <a:chExt cx="4857750" cy="2857500"/>
          </a:xfrm>
        </p:grpSpPr>
        <p:pic>
          <p:nvPicPr>
            <p:cNvPr id="1039" name="Picture 15">
              <a:extLst>
                <a:ext uri="{FF2B5EF4-FFF2-40B4-BE49-F238E27FC236}">
                  <a16:creationId xmlns:a16="http://schemas.microsoft.com/office/drawing/2014/main" id="{25B47756-A792-4765-B5B3-6B112B3AF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3863975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0C0C91-60B9-43D5-908A-C6979C0B567C}"/>
                </a:ext>
              </a:extLst>
            </p:cNvPr>
            <p:cNvGrpSpPr/>
            <p:nvPr/>
          </p:nvGrpSpPr>
          <p:grpSpPr>
            <a:xfrm>
              <a:off x="2937121" y="3945961"/>
              <a:ext cx="1407559" cy="1346764"/>
              <a:chOff x="2937121" y="3945961"/>
              <a:chExt cx="1407559" cy="134676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6DFB4F-2199-4EB6-A23A-5F4CBEAEF03C}"/>
                  </a:ext>
                </a:extLst>
              </p:cNvPr>
              <p:cNvSpPr txBox="1"/>
              <p:nvPr/>
            </p:nvSpPr>
            <p:spPr>
              <a:xfrm>
                <a:off x="2937121" y="394596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EE3060D-31BF-45F7-B64A-5AAB2F49B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0471" y="4335495"/>
                <a:ext cx="245293" cy="95723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6D78163-9B1A-4F66-8069-6A5D13E81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3336" y="4335495"/>
                <a:ext cx="548804" cy="58734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F6F592-187A-4EA2-84DA-3C3761A876F4}"/>
              </a:ext>
            </a:extLst>
          </p:cNvPr>
          <p:cNvSpPr txBox="1"/>
          <p:nvPr/>
        </p:nvSpPr>
        <p:spPr>
          <a:xfrm>
            <a:off x="8321386" y="5625225"/>
            <a:ext cx="208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MARS DATA</a:t>
            </a:r>
            <a:endParaRPr lang="fr-FR" b="1" dirty="0"/>
          </a:p>
          <a:p>
            <a:endParaRPr lang="en-GB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81F4-2863-4074-9666-594D3629B827}"/>
              </a:ext>
            </a:extLst>
          </p:cNvPr>
          <p:cNvGrpSpPr/>
          <p:nvPr/>
        </p:nvGrpSpPr>
        <p:grpSpPr>
          <a:xfrm>
            <a:off x="6369978" y="2189194"/>
            <a:ext cx="5444454" cy="3286932"/>
            <a:chOff x="6443225" y="2759784"/>
            <a:chExt cx="5312660" cy="3126127"/>
          </a:xfrm>
        </p:grpSpPr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578B7FB2-EB7A-4657-BB5C-EF25AB415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225" y="2759784"/>
              <a:ext cx="5312660" cy="312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7D94E7-FA40-443E-907B-2C11BF4CDCC8}"/>
                </a:ext>
              </a:extLst>
            </p:cNvPr>
            <p:cNvSpPr txBox="1"/>
            <p:nvPr/>
          </p:nvSpPr>
          <p:spPr>
            <a:xfrm>
              <a:off x="6836595" y="2901589"/>
              <a:ext cx="2527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Cat1, session 9, kibble C</a:t>
              </a:r>
              <a:endParaRPr lang="en-US" dirty="0"/>
            </a:p>
            <a:p>
              <a:endParaRPr lang="en-GB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6D0AC-06A1-4CEC-9FEF-8EF289974788}"/>
              </a:ext>
            </a:extLst>
          </p:cNvPr>
          <p:cNvSpPr txBox="1"/>
          <p:nvPr/>
        </p:nvSpPr>
        <p:spPr>
          <a:xfrm>
            <a:off x="1507508" y="6504731"/>
            <a:ext cx="22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EB0516-5911-4CB4-BDB6-9D9F9A2C201B}"/>
              </a:ext>
            </a:extLst>
          </p:cNvPr>
          <p:cNvGrpSpPr/>
          <p:nvPr/>
        </p:nvGrpSpPr>
        <p:grpSpPr>
          <a:xfrm>
            <a:off x="377568" y="653666"/>
            <a:ext cx="4857750" cy="2857500"/>
            <a:chOff x="377568" y="653666"/>
            <a:chExt cx="4857750" cy="2857500"/>
          </a:xfrm>
        </p:grpSpPr>
        <p:pic>
          <p:nvPicPr>
            <p:cNvPr id="1041" name="Picture 17">
              <a:extLst>
                <a:ext uri="{FF2B5EF4-FFF2-40B4-BE49-F238E27FC236}">
                  <a16:creationId xmlns:a16="http://schemas.microsoft.com/office/drawing/2014/main" id="{C5852CED-BEAF-416A-8632-EFE497043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653666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ED8A1E-C9C8-4459-BBE0-403651298B5A}"/>
                </a:ext>
              </a:extLst>
            </p:cNvPr>
            <p:cNvGrpSpPr/>
            <p:nvPr/>
          </p:nvGrpSpPr>
          <p:grpSpPr>
            <a:xfrm>
              <a:off x="3325823" y="820901"/>
              <a:ext cx="1407559" cy="1326426"/>
              <a:chOff x="3325823" y="820901"/>
              <a:chExt cx="1407559" cy="13264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12AFB3-2345-4C1B-A8C4-248A5FC1AC62}"/>
                  </a:ext>
                </a:extLst>
              </p:cNvPr>
              <p:cNvSpPr txBox="1"/>
              <p:nvPr/>
            </p:nvSpPr>
            <p:spPr>
              <a:xfrm>
                <a:off x="3325823" y="82090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3DD76B0-6EB5-45BF-AA80-DB74EA596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9245" y="1210435"/>
                <a:ext cx="305222" cy="9368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0A01FBA-5395-4382-AE67-5DED28ACE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4310" y="1210435"/>
                <a:ext cx="476532" cy="85490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2AA496-2399-4345-97DB-33D6F22EF3D5}"/>
              </a:ext>
            </a:extLst>
          </p:cNvPr>
          <p:cNvSpPr txBox="1"/>
          <p:nvPr/>
        </p:nvSpPr>
        <p:spPr>
          <a:xfrm>
            <a:off x="606171" y="887626"/>
            <a:ext cx="25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Cathy, session 3, kibble A’</a:t>
            </a:r>
            <a:endParaRPr lang="en-US" dirty="0"/>
          </a:p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C85A9-0DFB-4E5F-A3F2-2585E56FEC37}"/>
              </a:ext>
            </a:extLst>
          </p:cNvPr>
          <p:cNvSpPr txBox="1"/>
          <p:nvPr/>
        </p:nvSpPr>
        <p:spPr>
          <a:xfrm>
            <a:off x="563438" y="3642094"/>
            <a:ext cx="27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Moon, session 3, kibble A’</a:t>
            </a:r>
            <a:endParaRPr lang="en-US" dirty="0"/>
          </a:p>
          <a:p>
            <a:endParaRPr lang="en-GB" dirty="0"/>
          </a:p>
        </p:txBody>
      </p:sp>
      <p:pic>
        <p:nvPicPr>
          <p:cNvPr id="5" name="cathy_A_3">
            <a:hlinkClick r:id="" action="ppaction://media"/>
            <a:extLst>
              <a:ext uri="{FF2B5EF4-FFF2-40B4-BE49-F238E27FC236}">
                <a16:creationId xmlns:a16="http://schemas.microsoft.com/office/drawing/2014/main" id="{5CB419F5-4D46-4565-AB0A-3F2FE6E9A6A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318" end="105.244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08086" y="7304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2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Method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11</a:t>
            </a:fld>
            <a:endParaRPr lang="fr-FR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32AB287D-60BB-4472-8C77-C245FEEE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38" y="3821149"/>
            <a:ext cx="78962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1C4114-61BC-4609-9335-A2F2534D8536}"/>
              </a:ext>
            </a:extLst>
          </p:cNvPr>
          <p:cNvCxnSpPr>
            <a:cxnSpLocks/>
          </p:cNvCxnSpPr>
          <p:nvPr/>
        </p:nvCxnSpPr>
        <p:spPr>
          <a:xfrm>
            <a:off x="7536524" y="5428034"/>
            <a:ext cx="0" cy="475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841B4-52BA-4BFE-ACB8-6443A90D263D}"/>
              </a:ext>
            </a:extLst>
          </p:cNvPr>
          <p:cNvSpPr txBox="1"/>
          <p:nvPr/>
        </p:nvSpPr>
        <p:spPr>
          <a:xfrm>
            <a:off x="6462450" y="5994927"/>
            <a:ext cx="2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 peaks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335357D-E5E4-49C6-B9A8-32BBC8F0AAB1}"/>
              </a:ext>
            </a:extLst>
          </p:cNvPr>
          <p:cNvSpPr/>
          <p:nvPr/>
        </p:nvSpPr>
        <p:spPr>
          <a:xfrm>
            <a:off x="793118" y="4173851"/>
            <a:ext cx="2091489" cy="651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Peak </a:t>
            </a:r>
            <a:r>
              <a:rPr lang="fr-FR" dirty="0" err="1"/>
              <a:t>detection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793117" y="2358572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Normalised Recordings</a:t>
            </a:r>
          </a:p>
        </p:txBody>
      </p: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793116" y="5831557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Prediction</a:t>
            </a:r>
            <a:endParaRPr lang="fr-FR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720BD8-D51D-4617-B002-9A1F598820C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838862" y="3009726"/>
            <a:ext cx="1" cy="1164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992B8C-C963-4E15-B114-142B7F5CE9DF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 flipH="1">
            <a:off x="1838861" y="4825005"/>
            <a:ext cx="2" cy="1006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>
            <a:extLst>
              <a:ext uri="{FF2B5EF4-FFF2-40B4-BE49-F238E27FC236}">
                <a16:creationId xmlns:a16="http://schemas.microsoft.com/office/drawing/2014/main" id="{9F8DB206-7367-4259-B8C8-FCD283FE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8" y="3232699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03F53E4-DB98-4B81-9024-011F4D0B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14" y="3247897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 : coins arrondis 6">
            <a:extLst>
              <a:ext uri="{FF2B5EF4-FFF2-40B4-BE49-F238E27FC236}">
                <a16:creationId xmlns:a16="http://schemas.microsoft.com/office/drawing/2014/main" id="{E65CB8B4-677E-42DC-AB93-9B6916546262}"/>
              </a:ext>
            </a:extLst>
          </p:cNvPr>
          <p:cNvSpPr/>
          <p:nvPr/>
        </p:nvSpPr>
        <p:spPr>
          <a:xfrm>
            <a:off x="793117" y="1026443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97533D-D09F-45CD-92F3-5356BC65FD51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>
            <a:off x="1838862" y="1677597"/>
            <a:ext cx="0" cy="680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729C11-C896-4748-9D66-A63DEA4C4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801" y="1951600"/>
            <a:ext cx="7740046" cy="152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018DED1-68F0-4DFB-A66A-D302E080B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83" y="990623"/>
            <a:ext cx="6818282" cy="67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016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Results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12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9FFE3-55A1-4038-BE98-7CE72DF78730}"/>
              </a:ext>
            </a:extLst>
          </p:cNvPr>
          <p:cNvSpPr txBox="1"/>
          <p:nvPr/>
        </p:nvSpPr>
        <p:spPr>
          <a:xfrm>
            <a:off x="1952828" y="6081712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2.27,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1.5 break</a:t>
            </a:r>
            <a:endParaRPr lang="en-US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803FB7-C3C2-47C6-A4D5-1EF267BB7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807363"/>
            <a:ext cx="8900160" cy="524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43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13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2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14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alpha val="20000"/>
                  </a:schemeClr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0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0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9CF38C5-051C-4764-B6E3-AB1692B16058}"/>
              </a:ext>
            </a:extLst>
          </p:cNvPr>
          <p:cNvSpPr/>
          <p:nvPr/>
        </p:nvSpPr>
        <p:spPr>
          <a:xfrm>
            <a:off x="3823386" y="5515992"/>
            <a:ext cx="428773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B5B85A-5879-4CD8-9F95-68694044F588}"/>
              </a:ext>
            </a:extLst>
          </p:cNvPr>
          <p:cNvSpPr/>
          <p:nvPr/>
        </p:nvSpPr>
        <p:spPr>
          <a:xfrm>
            <a:off x="7920788" y="2807627"/>
            <a:ext cx="2223839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8454AD-52E4-458C-B3C3-FFD28769640E}"/>
              </a:ext>
            </a:extLst>
          </p:cNvPr>
          <p:cNvSpPr/>
          <p:nvPr/>
        </p:nvSpPr>
        <p:spPr>
          <a:xfrm>
            <a:off x="3280609" y="1489826"/>
            <a:ext cx="7507705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15</a:t>
            </a:fld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2E7F4-4926-4FF8-A107-3036F51FE694}"/>
              </a:ext>
            </a:extLst>
          </p:cNvPr>
          <p:cNvGrpSpPr/>
          <p:nvPr/>
        </p:nvGrpSpPr>
        <p:grpSpPr>
          <a:xfrm>
            <a:off x="3280609" y="1489826"/>
            <a:ext cx="7507705" cy="884769"/>
            <a:chOff x="2342147" y="1646237"/>
            <a:chExt cx="7507705" cy="8847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0F9CEA-3CBF-4FAE-A7AE-E1CF45C7CE85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FD49F2-14CB-4A67-9D32-85CE1747B2E3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652CD-2BDD-48BE-909D-50B10F53392A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9E851-A664-4A6F-9150-1BC38E009941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DEB99A-6420-4944-A474-547053F56F70}"/>
                </a:ext>
              </a:extLst>
            </p:cNvPr>
            <p:cNvCxnSpPr/>
            <p:nvPr/>
          </p:nvCxnSpPr>
          <p:spPr>
            <a:xfrm>
              <a:off x="2767260" y="2161674"/>
              <a:ext cx="842211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F24D61-40F4-4DBB-9773-0B7E84DA48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161674"/>
              <a:ext cx="617622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F27801-E4E5-4796-A2F8-21123322236D}"/>
                </a:ext>
              </a:extLst>
            </p:cNvPr>
            <p:cNvCxnSpPr>
              <a:cxnSpLocks/>
            </p:cNvCxnSpPr>
            <p:nvPr/>
          </p:nvCxnSpPr>
          <p:spPr>
            <a:xfrm>
              <a:off x="7908757" y="2161674"/>
              <a:ext cx="701843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97FCF6-D6C1-48B4-9553-0635B1334EC1}"/>
                </a:ext>
              </a:extLst>
            </p:cNvPr>
            <p:cNvSpPr txBox="1"/>
            <p:nvPr/>
          </p:nvSpPr>
          <p:spPr>
            <a:xfrm>
              <a:off x="2610850" y="2137610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1A4CCC-1FC1-4EDD-B001-0C981E9B9F17}"/>
                </a:ext>
              </a:extLst>
            </p:cNvPr>
            <p:cNvSpPr txBox="1"/>
            <p:nvPr/>
          </p:nvSpPr>
          <p:spPr>
            <a:xfrm>
              <a:off x="5827293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9970CC-9010-4821-93E4-37F68845391C}"/>
                </a:ext>
              </a:extLst>
            </p:cNvPr>
            <p:cNvSpPr txBox="1"/>
            <p:nvPr/>
          </p:nvSpPr>
          <p:spPr>
            <a:xfrm>
              <a:off x="7682161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A2320C-F0FB-4FFD-B512-CF5AA5BFBEC0}"/>
              </a:ext>
            </a:extLst>
          </p:cNvPr>
          <p:cNvSpPr txBox="1"/>
          <p:nvPr/>
        </p:nvSpPr>
        <p:spPr>
          <a:xfrm>
            <a:off x="453188" y="1441554"/>
            <a:ext cx="245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Labelling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48EC5F-E41E-4DAC-918F-4FC43C5EA20F}"/>
              </a:ext>
            </a:extLst>
          </p:cNvPr>
          <p:cNvSpPr txBox="1"/>
          <p:nvPr/>
        </p:nvSpPr>
        <p:spPr>
          <a:xfrm>
            <a:off x="453188" y="2777059"/>
            <a:ext cx="245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Collecting break and background noise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23AF7-C6B3-4ECB-8CFD-A407CFF7306D}"/>
              </a:ext>
            </a:extLst>
          </p:cNvPr>
          <p:cNvGrpSpPr/>
          <p:nvPr/>
        </p:nvGrpSpPr>
        <p:grpSpPr>
          <a:xfrm>
            <a:off x="4464421" y="2688005"/>
            <a:ext cx="1319460" cy="575925"/>
            <a:chOff x="3705722" y="3129656"/>
            <a:chExt cx="1319460" cy="5759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C01ACA-F2CF-4E2F-89E3-D4CC0090D1C2}"/>
                </a:ext>
              </a:extLst>
            </p:cNvPr>
            <p:cNvGrpSpPr/>
            <p:nvPr/>
          </p:nvGrpSpPr>
          <p:grpSpPr>
            <a:xfrm>
              <a:off x="3705722" y="3238293"/>
              <a:ext cx="1319460" cy="365125"/>
              <a:chOff x="3384884" y="3024563"/>
              <a:chExt cx="1439780" cy="36512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1886C-99B1-460B-B59B-35259C72CC46}"/>
                  </a:ext>
                </a:extLst>
              </p:cNvPr>
              <p:cNvSpPr/>
              <p:nvPr/>
            </p:nvSpPr>
            <p:spPr>
              <a:xfrm>
                <a:off x="3455066" y="3106885"/>
                <a:ext cx="1299416" cy="1875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2DC6DB-D093-4CBF-9F0A-E9F19C9DF4EE}"/>
                  </a:ext>
                </a:extLst>
              </p:cNvPr>
              <p:cNvSpPr/>
              <p:nvPr/>
            </p:nvSpPr>
            <p:spPr>
              <a:xfrm>
                <a:off x="3384884" y="3024563"/>
                <a:ext cx="1439780" cy="365125"/>
              </a:xfrm>
              <a:prstGeom prst="rect">
                <a:avLst/>
              </a:prstGeom>
              <a:noFill/>
              <a:ln w="508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3CDB2E-AE76-48E7-AABD-C2DAD2E3964A}"/>
                </a:ext>
              </a:extLst>
            </p:cNvPr>
            <p:cNvSpPr/>
            <p:nvPr/>
          </p:nvSpPr>
          <p:spPr>
            <a:xfrm>
              <a:off x="3770039" y="3136129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33EC32-CE1B-4ADA-9B12-1F218083FAE2}"/>
                </a:ext>
              </a:extLst>
            </p:cNvPr>
            <p:cNvSpPr/>
            <p:nvPr/>
          </p:nvSpPr>
          <p:spPr>
            <a:xfrm>
              <a:off x="4125041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CAE898-7FFA-415D-8888-BEA8776F19D6}"/>
              </a:ext>
            </a:extLst>
          </p:cNvPr>
          <p:cNvGrpSpPr/>
          <p:nvPr/>
        </p:nvGrpSpPr>
        <p:grpSpPr>
          <a:xfrm>
            <a:off x="7920788" y="2696336"/>
            <a:ext cx="2223839" cy="569452"/>
            <a:chOff x="6799845" y="3129656"/>
            <a:chExt cx="2223839" cy="5694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CC5A6C-ED9C-4E78-9FC3-EE088F5932EE}"/>
                </a:ext>
              </a:extLst>
            </p:cNvPr>
            <p:cNvSpPr/>
            <p:nvPr/>
          </p:nvSpPr>
          <p:spPr>
            <a:xfrm>
              <a:off x="6799845" y="3231819"/>
              <a:ext cx="2223839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6EBFC5-DD6B-471A-A218-781F7ADE525F}"/>
                </a:ext>
              </a:extLst>
            </p:cNvPr>
            <p:cNvSpPr/>
            <p:nvPr/>
          </p:nvSpPr>
          <p:spPr>
            <a:xfrm>
              <a:off x="6810096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F20704-8D89-477F-B8B8-1242C2CE05C6}"/>
              </a:ext>
            </a:extLst>
          </p:cNvPr>
          <p:cNvSpPr txBox="1"/>
          <p:nvPr/>
        </p:nvSpPr>
        <p:spPr>
          <a:xfrm>
            <a:off x="4252159" y="3455473"/>
            <a:ext cx="1764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</a:rPr>
              <a:t>Break features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982F44-7105-466F-9660-20D8577F0AC2}"/>
              </a:ext>
            </a:extLst>
          </p:cNvPr>
          <p:cNvSpPr txBox="1"/>
          <p:nvPr/>
        </p:nvSpPr>
        <p:spPr>
          <a:xfrm>
            <a:off x="8056370" y="3455473"/>
            <a:ext cx="176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Background Noise features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95E0B-EE17-42A6-9AC6-6AC637D45042}"/>
              </a:ext>
            </a:extLst>
          </p:cNvPr>
          <p:cNvSpPr txBox="1"/>
          <p:nvPr/>
        </p:nvSpPr>
        <p:spPr>
          <a:xfrm>
            <a:off x="283744" y="4546710"/>
            <a:ext cx="262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Supervised classification task Model</a:t>
            </a:r>
          </a:p>
          <a:p>
            <a:pPr algn="ctr"/>
            <a:r>
              <a:rPr lang="en-GB" sz="2400" b="1" dirty="0"/>
              <a:t>(Random Forest)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B58CB6-12FF-4E15-BC83-9B4EE6876A12}"/>
              </a:ext>
            </a:extLst>
          </p:cNvPr>
          <p:cNvCxnSpPr/>
          <p:nvPr/>
        </p:nvCxnSpPr>
        <p:spPr>
          <a:xfrm>
            <a:off x="4779401" y="2005263"/>
            <a:ext cx="198635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15B089-F2AE-4659-A956-8A163BC98190}"/>
              </a:ext>
            </a:extLst>
          </p:cNvPr>
          <p:cNvSpPr txBox="1"/>
          <p:nvPr/>
        </p:nvSpPr>
        <p:spPr>
          <a:xfrm>
            <a:off x="4704345" y="2011654"/>
            <a:ext cx="222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31F242-22FD-4039-AC02-A1FD7F40F8C5}"/>
              </a:ext>
            </a:extLst>
          </p:cNvPr>
          <p:cNvGrpSpPr/>
          <p:nvPr/>
        </p:nvGrpSpPr>
        <p:grpSpPr>
          <a:xfrm>
            <a:off x="3861550" y="4707442"/>
            <a:ext cx="390609" cy="569452"/>
            <a:chOff x="3589207" y="4823728"/>
            <a:chExt cx="390609" cy="56945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67AA33-626C-4071-8CE1-6D5B70F05F86}"/>
                </a:ext>
              </a:extLst>
            </p:cNvPr>
            <p:cNvSpPr/>
            <p:nvPr/>
          </p:nvSpPr>
          <p:spPr>
            <a:xfrm>
              <a:off x="3653525" y="5008214"/>
              <a:ext cx="250663" cy="199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5A2460-FF37-435C-B0CC-C0BCBE7E7D78}"/>
                </a:ext>
              </a:extLst>
            </p:cNvPr>
            <p:cNvSpPr/>
            <p:nvPr/>
          </p:nvSpPr>
          <p:spPr>
            <a:xfrm>
              <a:off x="3653525" y="4823728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6E7BD-859A-48B7-921B-26E69018BB56}"/>
                </a:ext>
              </a:extLst>
            </p:cNvPr>
            <p:cNvSpPr/>
            <p:nvPr/>
          </p:nvSpPr>
          <p:spPr>
            <a:xfrm>
              <a:off x="3589207" y="4925891"/>
              <a:ext cx="390609" cy="369332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6D82DD3-630B-4505-A259-0AC4C079C05D}"/>
              </a:ext>
            </a:extLst>
          </p:cNvPr>
          <p:cNvSpPr/>
          <p:nvPr/>
        </p:nvSpPr>
        <p:spPr>
          <a:xfrm>
            <a:off x="3823386" y="5528651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7DD7A8-496E-4D7F-AD9B-ECE37A9957FF}"/>
              </a:ext>
            </a:extLst>
          </p:cNvPr>
          <p:cNvSpPr/>
          <p:nvPr/>
        </p:nvSpPr>
        <p:spPr>
          <a:xfrm>
            <a:off x="3912440" y="5426487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C9077A-C376-4B39-99BF-1099421F40BC}"/>
              </a:ext>
            </a:extLst>
          </p:cNvPr>
          <p:cNvCxnSpPr/>
          <p:nvPr/>
        </p:nvCxnSpPr>
        <p:spPr>
          <a:xfrm>
            <a:off x="4464421" y="500742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475932-2EE6-4252-B4B4-046D521FE248}"/>
              </a:ext>
            </a:extLst>
          </p:cNvPr>
          <p:cNvCxnSpPr/>
          <p:nvPr/>
        </p:nvCxnSpPr>
        <p:spPr>
          <a:xfrm>
            <a:off x="4464421" y="5673635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DDE1DB9-15C5-4017-8510-25D07B2F5601}"/>
              </a:ext>
            </a:extLst>
          </p:cNvPr>
          <p:cNvSpPr txBox="1"/>
          <p:nvPr/>
        </p:nvSpPr>
        <p:spPr>
          <a:xfrm>
            <a:off x="5341342" y="4809605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break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182987-CAAD-4CBD-8F0C-8A9FDE350958}"/>
              </a:ext>
            </a:extLst>
          </p:cNvPr>
          <p:cNvSpPr txBox="1"/>
          <p:nvPr/>
        </p:nvSpPr>
        <p:spPr>
          <a:xfrm>
            <a:off x="5124151" y="5470039"/>
            <a:ext cx="169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D20C46-EAC6-4E19-B3F0-897EA37A1701}"/>
              </a:ext>
            </a:extLst>
          </p:cNvPr>
          <p:cNvSpPr/>
          <p:nvPr/>
        </p:nvSpPr>
        <p:spPr>
          <a:xfrm>
            <a:off x="7542386" y="5110164"/>
            <a:ext cx="388653" cy="359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BAA14D-0E6E-479D-B28A-14A70220939F}"/>
              </a:ext>
            </a:extLst>
          </p:cNvPr>
          <p:cNvSpPr/>
          <p:nvPr/>
        </p:nvSpPr>
        <p:spPr>
          <a:xfrm>
            <a:off x="7542386" y="5110164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26ED86B-BF11-403B-899C-DB84E53B9C9D}"/>
              </a:ext>
            </a:extLst>
          </p:cNvPr>
          <p:cNvSpPr/>
          <p:nvPr/>
        </p:nvSpPr>
        <p:spPr>
          <a:xfrm>
            <a:off x="7610972" y="5008000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F9676B8-2ABA-437F-8B22-8CDFCEEAD2E0}"/>
              </a:ext>
            </a:extLst>
          </p:cNvPr>
          <p:cNvCxnSpPr/>
          <p:nvPr/>
        </p:nvCxnSpPr>
        <p:spPr>
          <a:xfrm>
            <a:off x="8275609" y="528124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6CD7630-3531-43FE-B9D9-80F93DB3B14E}"/>
              </a:ext>
            </a:extLst>
          </p:cNvPr>
          <p:cNvSpPr txBox="1"/>
          <p:nvPr/>
        </p:nvSpPr>
        <p:spPr>
          <a:xfrm>
            <a:off x="9095195" y="5083539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604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>
                    <a:alpha val="20000"/>
                  </a:schemeClr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16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3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17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181B7-C4C8-4596-83E0-3F813466FFA7}"/>
              </a:ext>
            </a:extLst>
          </p:cNvPr>
          <p:cNvGrpSpPr/>
          <p:nvPr/>
        </p:nvGrpSpPr>
        <p:grpSpPr>
          <a:xfrm>
            <a:off x="3766804" y="1569031"/>
            <a:ext cx="7486650" cy="1128745"/>
            <a:chOff x="3766804" y="1058668"/>
            <a:chExt cx="7486650" cy="1128745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1EE3B4CD-3DB1-4807-ACF1-A1093217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804" y="1325563"/>
              <a:ext cx="748665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C239D7-B124-4821-8E43-CEEDBD8E79F9}"/>
                </a:ext>
              </a:extLst>
            </p:cNvPr>
            <p:cNvSpPr/>
            <p:nvPr/>
          </p:nvSpPr>
          <p:spPr>
            <a:xfrm>
              <a:off x="3766804" y="10586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83C9A3-F457-479E-A76A-03DC18B6A7F9}"/>
                </a:ext>
              </a:extLst>
            </p:cNvPr>
            <p:cNvSpPr/>
            <p:nvPr/>
          </p:nvSpPr>
          <p:spPr>
            <a:xfrm>
              <a:off x="3988648" y="12110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F72BC5-2442-41AF-8901-A57333B2DE0C}"/>
                </a:ext>
              </a:extLst>
            </p:cNvPr>
            <p:cNvSpPr/>
            <p:nvPr/>
          </p:nvSpPr>
          <p:spPr>
            <a:xfrm>
              <a:off x="4210492" y="1427914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A0026F-40B3-40F9-B080-E63729824BA1}"/>
                </a:ext>
              </a:extLst>
            </p:cNvPr>
            <p:cNvCxnSpPr/>
            <p:nvPr/>
          </p:nvCxnSpPr>
          <p:spPr>
            <a:xfrm>
              <a:off x="4784650" y="1970567"/>
              <a:ext cx="128653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981E10-E32D-450B-8E55-1CD2574E0C44}"/>
              </a:ext>
            </a:extLst>
          </p:cNvPr>
          <p:cNvSpPr/>
          <p:nvPr/>
        </p:nvSpPr>
        <p:spPr>
          <a:xfrm>
            <a:off x="3770734" y="312762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64120B-DDB2-4368-8385-F4FBD6849CB3}"/>
              </a:ext>
            </a:extLst>
          </p:cNvPr>
          <p:cNvSpPr/>
          <p:nvPr/>
        </p:nvSpPr>
        <p:spPr>
          <a:xfrm>
            <a:off x="4841991" y="312783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6A390-80E1-4050-8927-718AADA68847}"/>
              </a:ext>
            </a:extLst>
          </p:cNvPr>
          <p:cNvSpPr/>
          <p:nvPr/>
        </p:nvSpPr>
        <p:spPr>
          <a:xfrm>
            <a:off x="5913248" y="3143071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8B127-418C-4F19-A150-5AFA83DCDEC2}"/>
              </a:ext>
            </a:extLst>
          </p:cNvPr>
          <p:cNvSpPr txBox="1"/>
          <p:nvPr/>
        </p:nvSpPr>
        <p:spPr>
          <a:xfrm>
            <a:off x="343508" y="1804062"/>
            <a:ext cx="2669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Trim an initial recording into frames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A2D68-E458-46EB-A5BF-D4504B01678C}"/>
              </a:ext>
            </a:extLst>
          </p:cNvPr>
          <p:cNvSpPr txBox="1"/>
          <p:nvPr/>
        </p:nvSpPr>
        <p:spPr>
          <a:xfrm>
            <a:off x="446041" y="3156121"/>
            <a:ext cx="2364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Extract features from frames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E2FBB7-7326-4FCB-8290-A5B228C03D94}"/>
              </a:ext>
            </a:extLst>
          </p:cNvPr>
          <p:cNvSpPr txBox="1"/>
          <p:nvPr/>
        </p:nvSpPr>
        <p:spPr>
          <a:xfrm>
            <a:off x="496047" y="4346053"/>
            <a:ext cx="236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Get the probability of being a break with the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B1F8FD-EB21-486C-9167-0657C3E4471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3988648" y="3887124"/>
            <a:ext cx="3930" cy="182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46C663-B2DC-441F-B8D3-28994600F840}"/>
              </a:ext>
            </a:extLst>
          </p:cNvPr>
          <p:cNvSpPr txBox="1"/>
          <p:nvPr/>
        </p:nvSpPr>
        <p:spPr>
          <a:xfrm>
            <a:off x="3173871" y="5710019"/>
            <a:ext cx="162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Probability to be a break</a:t>
            </a:r>
          </a:p>
        </p:txBody>
      </p:sp>
    </p:spTree>
    <p:extLst>
      <p:ext uri="{BB962C8B-B14F-4D97-AF65-F5344CB8AC3E}">
        <p14:creationId xmlns:p14="http://schemas.microsoft.com/office/powerpoint/2010/main" val="402923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18</a:t>
            </a:fld>
            <a:endParaRPr lang="fr-FR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31E2A4-6A66-4CD3-A0E1-CFE332DD7AAA}"/>
              </a:ext>
            </a:extLst>
          </p:cNvPr>
          <p:cNvCxnSpPr>
            <a:cxnSpLocks/>
          </p:cNvCxnSpPr>
          <p:nvPr/>
        </p:nvCxnSpPr>
        <p:spPr>
          <a:xfrm flipV="1">
            <a:off x="7570381" y="1041991"/>
            <a:ext cx="0" cy="327482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EF333-14C1-4E13-9305-80EFA6CE07D0}"/>
              </a:ext>
            </a:extLst>
          </p:cNvPr>
          <p:cNvSpPr txBox="1"/>
          <p:nvPr/>
        </p:nvSpPr>
        <p:spPr>
          <a:xfrm>
            <a:off x="7391106" y="2356239"/>
            <a:ext cx="211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Probability Threshold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49A7290-80FA-4CFD-B623-69B90E25B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98" y="776069"/>
            <a:ext cx="6449568" cy="37995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8E7E0A-7B9D-41AB-9F88-D77C33A80D1D}"/>
              </a:ext>
            </a:extLst>
          </p:cNvPr>
          <p:cNvCxnSpPr>
            <a:cxnSpLocks/>
          </p:cNvCxnSpPr>
          <p:nvPr/>
        </p:nvCxnSpPr>
        <p:spPr>
          <a:xfrm flipV="1">
            <a:off x="4368139" y="1068881"/>
            <a:ext cx="309849" cy="59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D0A1C3-F12A-405A-9A51-20DAA902785B}"/>
              </a:ext>
            </a:extLst>
          </p:cNvPr>
          <p:cNvSpPr txBox="1"/>
          <p:nvPr/>
        </p:nvSpPr>
        <p:spPr>
          <a:xfrm>
            <a:off x="3456708" y="70594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Time Threshold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3A8231-983D-47E2-9DC7-CA60FA93C923}"/>
              </a:ext>
            </a:extLst>
          </p:cNvPr>
          <p:cNvSpPr txBox="1"/>
          <p:nvPr/>
        </p:nvSpPr>
        <p:spPr>
          <a:xfrm>
            <a:off x="8112642" y="3711690"/>
            <a:ext cx="35370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Probability of being a break throughout the recording vs amplitude of the recording </a:t>
            </a:r>
            <a:r>
              <a:rPr lang="en-US" dirty="0"/>
              <a:t> 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033982C-99D8-45DF-BC2E-9E0BAEE09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92" y="4605448"/>
            <a:ext cx="6515014" cy="1601960"/>
          </a:xfrm>
          <a:prstGeom prst="rect">
            <a:avLst/>
          </a:prstGeom>
        </p:spPr>
      </p:pic>
      <p:sp>
        <p:nvSpPr>
          <p:cNvPr id="17" name="TextBox 19">
            <a:extLst>
              <a:ext uri="{FF2B5EF4-FFF2-40B4-BE49-F238E27FC236}">
                <a16:creationId xmlns:a16="http://schemas.microsoft.com/office/drawing/2014/main" id="{E77C7691-A8FC-4C2B-8CD7-306AC1932DEC}"/>
              </a:ext>
            </a:extLst>
          </p:cNvPr>
          <p:cNvSpPr txBox="1"/>
          <p:nvPr/>
        </p:nvSpPr>
        <p:spPr>
          <a:xfrm>
            <a:off x="2323856" y="6237209"/>
            <a:ext cx="115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accent2"/>
                </a:solidFill>
              </a:rPr>
              <a:t>breaks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44453F-FF53-496B-94AB-20701FBA0517}"/>
              </a:ext>
            </a:extLst>
          </p:cNvPr>
          <p:cNvSpPr/>
          <p:nvPr/>
        </p:nvSpPr>
        <p:spPr>
          <a:xfrm>
            <a:off x="1364776" y="1074102"/>
            <a:ext cx="329106" cy="5282229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02DA7A-F25E-4DE0-8B7F-A4451C552877}"/>
              </a:ext>
            </a:extLst>
          </p:cNvPr>
          <p:cNvSpPr/>
          <p:nvPr/>
        </p:nvSpPr>
        <p:spPr>
          <a:xfrm>
            <a:off x="1831313" y="1070576"/>
            <a:ext cx="329106" cy="5282229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F6A240-7F78-4BA5-A90E-38E07C4A7CC0}"/>
              </a:ext>
            </a:extLst>
          </p:cNvPr>
          <p:cNvSpPr/>
          <p:nvPr/>
        </p:nvSpPr>
        <p:spPr>
          <a:xfrm>
            <a:off x="3642911" y="1070576"/>
            <a:ext cx="329106" cy="5282229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1EB7C1-111C-40BE-BD9F-11D90845944F}"/>
              </a:ext>
            </a:extLst>
          </p:cNvPr>
          <p:cNvSpPr/>
          <p:nvPr/>
        </p:nvSpPr>
        <p:spPr>
          <a:xfrm>
            <a:off x="4117313" y="1070576"/>
            <a:ext cx="329106" cy="5282229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528F26-A05F-4B8B-8184-9E7FC1297459}"/>
              </a:ext>
            </a:extLst>
          </p:cNvPr>
          <p:cNvSpPr/>
          <p:nvPr/>
        </p:nvSpPr>
        <p:spPr>
          <a:xfrm>
            <a:off x="4599708" y="1070576"/>
            <a:ext cx="329106" cy="5282229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301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19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B430B-8ACE-4632-A912-17B80D85AF58}"/>
              </a:ext>
            </a:extLst>
          </p:cNvPr>
          <p:cNvSpPr txBox="1"/>
          <p:nvPr/>
        </p:nvSpPr>
        <p:spPr>
          <a:xfrm>
            <a:off x="1595437" y="6211668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2.56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1.6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breaks</a:t>
            </a:r>
            <a:endParaRPr lang="en-US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F66B735-6D0E-4BEA-9C64-C97E62F24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672" y="760676"/>
            <a:ext cx="9058656" cy="53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2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Company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1726267"/>
            <a:ext cx="11356847" cy="4630083"/>
          </a:xfrm>
        </p:spPr>
        <p:txBody>
          <a:bodyPr anchor="ctr">
            <a:normAutofit/>
          </a:bodyPr>
          <a:lstStyle/>
          <a:p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MARS : worldwide company with 4 segments :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Petcare (Royal Canin, Whiskas…)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CentraNo1-Book"/>
              </a:rPr>
              <a:t>Mars Wigley (M&amp;M’s, mars, celebrations…)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Food (Ben’s Original, Suzi Wan…)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Edge (research on human health about nutrition)</a:t>
            </a:r>
          </a:p>
          <a:p>
            <a:pPr marL="457200" lvl="1" indent="0">
              <a:buNone/>
            </a:pPr>
            <a:endParaRPr lang="en-US" sz="1600" b="0" i="0" dirty="0">
              <a:solidFill>
                <a:srgbClr val="2B2B2B"/>
              </a:solidFill>
              <a:effectLst/>
              <a:latin typeface="CentraNo1-Book"/>
            </a:endParaRPr>
          </a:p>
          <a:p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WALTHAM Petcare Science Institute is Mars Petcare's pet research and development center, whose purpose is to make A BETTER WORLD FOR PETS</a:t>
            </a:r>
          </a:p>
          <a:p>
            <a:endParaRPr lang="en-US" sz="1600" dirty="0">
              <a:solidFill>
                <a:srgbClr val="2B2B2B"/>
              </a:solidFill>
              <a:latin typeface="CentraNo1-Book"/>
            </a:endParaRPr>
          </a:p>
          <a:p>
            <a:r>
              <a:rPr lang="en-US" dirty="0">
                <a:solidFill>
                  <a:srgbClr val="2B2B2B"/>
                </a:solidFill>
                <a:latin typeface="CentraNo1-Book"/>
              </a:rPr>
              <a:t>Research on pet nutrition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</a:t>
            </a:fld>
            <a:endParaRPr lang="fr-FR"/>
          </a:p>
        </p:txBody>
      </p:sp>
      <p:sp>
        <p:nvSpPr>
          <p:cNvPr id="4" name="AutoShape 2" descr="Waltham Petcare Science Institute | A Better World for Pets">
            <a:extLst>
              <a:ext uri="{FF2B5EF4-FFF2-40B4-BE49-F238E27FC236}">
                <a16:creationId xmlns:a16="http://schemas.microsoft.com/office/drawing/2014/main" id="{29E926D3-57B2-46D4-879C-00D186CFDF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97557" y="1726267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6" name="Picture 2" descr="WALTHAM and Mars Petcare | WALTHAM Petcare Science Institute">
            <a:extLst>
              <a:ext uri="{FF2B5EF4-FFF2-40B4-BE49-F238E27FC236}">
                <a16:creationId xmlns:a16="http://schemas.microsoft.com/office/drawing/2014/main" id="{228365AC-C47A-41A0-B638-1A25295BF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49" y="0"/>
            <a:ext cx="5747951" cy="146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7BC676BB-0546-4996-A05F-50CE39BD2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8720" y="1141423"/>
            <a:ext cx="4206960" cy="14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57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Improvements &amp; Leads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CC2B8-BCEC-4F6F-B864-1E60FC28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20</a:t>
            </a:fld>
            <a:endParaRPr lang="fr-FR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AE8C8792-4DB4-4F90-B080-8634B97D5EB8}"/>
              </a:ext>
            </a:extLst>
          </p:cNvPr>
          <p:cNvSpPr txBox="1"/>
          <p:nvPr/>
        </p:nvSpPr>
        <p:spPr>
          <a:xfrm>
            <a:off x="712380" y="4340479"/>
            <a:ext cx="10641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Note : Machine learning approach can differentiate bites and breaks</a:t>
            </a:r>
          </a:p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Independent Component Analysis (ICA) to separate sources, but needs several microphones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440B9F1C-E17B-48BF-8A26-E562002F122A}"/>
              </a:ext>
            </a:extLst>
          </p:cNvPr>
          <p:cNvSpPr txBox="1"/>
          <p:nvPr/>
        </p:nvSpPr>
        <p:spPr>
          <a:xfrm>
            <a:off x="712380" y="1224798"/>
            <a:ext cx="4832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Unavoidable background noises</a:t>
            </a:r>
          </a:p>
        </p:txBody>
      </p:sp>
      <p:grpSp>
        <p:nvGrpSpPr>
          <p:cNvPr id="20" name="Group 23">
            <a:extLst>
              <a:ext uri="{FF2B5EF4-FFF2-40B4-BE49-F238E27FC236}">
                <a16:creationId xmlns:a16="http://schemas.microsoft.com/office/drawing/2014/main" id="{CB76C8DF-B14A-4287-8BB7-54EC6F39B4B0}"/>
              </a:ext>
            </a:extLst>
          </p:cNvPr>
          <p:cNvGrpSpPr/>
          <p:nvPr/>
        </p:nvGrpSpPr>
        <p:grpSpPr>
          <a:xfrm>
            <a:off x="1667538" y="2140013"/>
            <a:ext cx="9081978" cy="1590155"/>
            <a:chOff x="1667538" y="2186317"/>
            <a:chExt cx="9081978" cy="1590155"/>
          </a:xfrm>
        </p:grpSpPr>
        <p:sp>
          <p:nvSpPr>
            <p:cNvPr id="21" name="Rectangle: Rounded Corners 9">
              <a:extLst>
                <a:ext uri="{FF2B5EF4-FFF2-40B4-BE49-F238E27FC236}">
                  <a16:creationId xmlns:a16="http://schemas.microsoft.com/office/drawing/2014/main" id="{77D4C338-70B7-44B0-B5E9-36E3C7C8B43D}"/>
                </a:ext>
              </a:extLst>
            </p:cNvPr>
            <p:cNvSpPr/>
            <p:nvPr/>
          </p:nvSpPr>
          <p:spPr>
            <a:xfrm>
              <a:off x="1667538" y="2186320"/>
              <a:ext cx="1562986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Recordings</a:t>
              </a:r>
            </a:p>
          </p:txBody>
        </p:sp>
        <p:cxnSp>
          <p:nvCxnSpPr>
            <p:cNvPr id="25" name="Straight Arrow Connector 11">
              <a:extLst>
                <a:ext uri="{FF2B5EF4-FFF2-40B4-BE49-F238E27FC236}">
                  <a16:creationId xmlns:a16="http://schemas.microsoft.com/office/drawing/2014/main" id="{8DA61AD2-CE1F-4085-8006-B5C09C777F8B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3230524" y="2484030"/>
              <a:ext cx="173310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14">
              <a:extLst>
                <a:ext uri="{FF2B5EF4-FFF2-40B4-BE49-F238E27FC236}">
                  <a16:creationId xmlns:a16="http://schemas.microsoft.com/office/drawing/2014/main" id="{4CB8D2DB-9819-4B46-A13B-1372C9D75FC5}"/>
                </a:ext>
              </a:extLst>
            </p:cNvPr>
            <p:cNvSpPr/>
            <p:nvPr/>
          </p:nvSpPr>
          <p:spPr>
            <a:xfrm>
              <a:off x="4963631" y="2186318"/>
              <a:ext cx="2264735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Frame with undetermined noise</a:t>
              </a:r>
            </a:p>
          </p:txBody>
        </p:sp>
        <p:sp>
          <p:nvSpPr>
            <p:cNvPr id="27" name="Rectangle: Rounded Corners 16">
              <a:extLst>
                <a:ext uri="{FF2B5EF4-FFF2-40B4-BE49-F238E27FC236}">
                  <a16:creationId xmlns:a16="http://schemas.microsoft.com/office/drawing/2014/main" id="{3B1F647F-EABF-4D7F-92AE-3B22020CF7DC}"/>
                </a:ext>
              </a:extLst>
            </p:cNvPr>
            <p:cNvSpPr/>
            <p:nvPr/>
          </p:nvSpPr>
          <p:spPr>
            <a:xfrm>
              <a:off x="9108557" y="2186317"/>
              <a:ext cx="1640959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Prediction</a:t>
              </a:r>
            </a:p>
          </p:txBody>
        </p:sp>
        <p:cxnSp>
          <p:nvCxnSpPr>
            <p:cNvPr id="28" name="Straight Arrow Connector 18">
              <a:extLst>
                <a:ext uri="{FF2B5EF4-FFF2-40B4-BE49-F238E27FC236}">
                  <a16:creationId xmlns:a16="http://schemas.microsoft.com/office/drawing/2014/main" id="{B731F5E2-D2D7-4238-999D-86F438605C87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7228366" y="2484030"/>
              <a:ext cx="1880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1">
              <a:extLst>
                <a:ext uri="{FF2B5EF4-FFF2-40B4-BE49-F238E27FC236}">
                  <a16:creationId xmlns:a16="http://schemas.microsoft.com/office/drawing/2014/main" id="{260A339B-DFC9-4592-B53A-79C5C5CAB2AA}"/>
                </a:ext>
              </a:extLst>
            </p:cNvPr>
            <p:cNvSpPr txBox="1"/>
            <p:nvPr/>
          </p:nvSpPr>
          <p:spPr>
            <a:xfrm>
              <a:off x="3438744" y="2630200"/>
              <a:ext cx="1169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Amplitude selection</a:t>
              </a:r>
            </a:p>
          </p:txBody>
        </p:sp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BEABE50E-5589-4F47-9BB7-B1898E9BA5FC}"/>
                </a:ext>
              </a:extLst>
            </p:cNvPr>
            <p:cNvSpPr txBox="1"/>
            <p:nvPr/>
          </p:nvSpPr>
          <p:spPr>
            <a:xfrm>
              <a:off x="7101218" y="2576143"/>
              <a:ext cx="21344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Machine Learning Model trained to differentiate noises from breaks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136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3F84-EB92-4871-830A-DA4889A9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21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2639-43E2-4BA2-A773-A97F0AB64C4D}"/>
              </a:ext>
            </a:extLst>
          </p:cNvPr>
          <p:cNvSpPr txBox="1"/>
          <p:nvPr/>
        </p:nvSpPr>
        <p:spPr>
          <a:xfrm>
            <a:off x="806116" y="1597729"/>
            <a:ext cx="1054768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Data acquisition method</a:t>
            </a:r>
          </a:p>
          <a:p>
            <a:r>
              <a:rPr lang="en-US" sz="2400" dirty="0"/>
              <a:t>Noise is a limiting factor for prediction. It must be kept to a minimum</a:t>
            </a:r>
          </a:p>
          <a:p>
            <a:endParaRPr lang="en-US" sz="2400" dirty="0"/>
          </a:p>
          <a:p>
            <a:r>
              <a:rPr lang="en-US" sz="2400" dirty="0"/>
              <a:t>Strong labelling allows more technical possibilities that can be used for prediction.</a:t>
            </a:r>
            <a:endParaRPr lang="en-GB" sz="2400" dirty="0"/>
          </a:p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acoustic data for detection of events</a:t>
            </a:r>
          </a:p>
          <a:p>
            <a:r>
              <a:rPr lang="en-GB" sz="2400" dirty="0"/>
              <a:t>Break </a:t>
            </a:r>
            <a:r>
              <a:rPr lang="en-US" sz="2400" dirty="0"/>
              <a:t>produce a quite identifiable sound. Bites could be more difficult.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4654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F64FF-C8DD-4BD3-8C38-10DC7F9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21" y="786392"/>
            <a:ext cx="9585158" cy="3990145"/>
          </a:xfrm>
          <a:ln w="44450">
            <a:solidFill>
              <a:srgbClr val="D2D0D0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fr-FR" sz="4800" b="1" dirty="0">
                <a:solidFill>
                  <a:srgbClr val="0000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1026" name="Picture 2" descr="https://www.pngarts.com/explore/95398/download/95397Cute Cat PNG Image">
            <a:extLst>
              <a:ext uri="{FF2B5EF4-FFF2-40B4-BE49-F238E27FC236}">
                <a16:creationId xmlns:a16="http://schemas.microsoft.com/office/drawing/2014/main" id="{8E5F43F4-5CD3-48C2-AA76-6431ADB9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548564"/>
            <a:ext cx="6038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D31DC-C737-435D-9129-A721D582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22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237AB-BB61-493F-A74C-472C9B9D8273}"/>
              </a:ext>
            </a:extLst>
          </p:cNvPr>
          <p:cNvSpPr txBox="1"/>
          <p:nvPr/>
        </p:nvSpPr>
        <p:spPr>
          <a:xfrm>
            <a:off x="0" y="6488668"/>
            <a:ext cx="958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  <a:cs typeface="Aharoni" panose="02010803020104030203" pitchFamily="2" charset="-79"/>
              </a:rPr>
              <a:t>Image sources :  </a:t>
            </a:r>
            <a:r>
              <a:rPr lang="en-GB" dirty="0">
                <a:latin typeface="+mj-lt"/>
                <a:cs typeface="Aharoni" panose="02010803020104030203" pitchFamily="2" charset="-79"/>
              </a:rPr>
              <a:t>pngarts.com and </a:t>
            </a:r>
            <a:r>
              <a:rPr lang="en-GB" dirty="0" err="1">
                <a:latin typeface="+mj-lt"/>
                <a:cs typeface="Aharoni" panose="02010803020104030203" pitchFamily="2" charset="-79"/>
              </a:rPr>
              <a:t>Verlina</a:t>
            </a:r>
            <a:endParaRPr lang="en-GB" dirty="0"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3EA333C-08A7-461A-9BA0-9045B47284C8}"/>
              </a:ext>
            </a:extLst>
          </p:cNvPr>
          <p:cNvSpPr txBox="1"/>
          <p:nvPr/>
        </p:nvSpPr>
        <p:spPr>
          <a:xfrm>
            <a:off x="1018402" y="5012445"/>
            <a:ext cx="1015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badi" panose="020B0604020104020204" pitchFamily="34" charset="0"/>
              </a:rPr>
              <a:t>Thanks to Amandine and Mr </a:t>
            </a:r>
            <a:r>
              <a:rPr lang="en-GB" sz="2400" dirty="0" err="1">
                <a:latin typeface="Abadi" panose="020B0604020104020204" pitchFamily="34" charset="0"/>
              </a:rPr>
              <a:t>Husson</a:t>
            </a:r>
            <a:r>
              <a:rPr lang="en-GB" sz="2400" dirty="0">
                <a:latin typeface="Abadi" panose="020B0604020104020204" pitchFamily="34" charset="0"/>
              </a:rPr>
              <a:t> </a:t>
            </a:r>
            <a:r>
              <a:rPr lang="en-US" sz="2400" dirty="0">
                <a:latin typeface="Abadi" panose="020B0604020104020204" pitchFamily="34" charset="0"/>
              </a:rPr>
              <a:t>for their guidance and time.</a:t>
            </a:r>
            <a:endParaRPr lang="en-GB" sz="2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975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40D3E8-7E8B-48B6-AEFF-34B3356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16014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E0015985-2CB9-4EAC-9CC4-E30FA03A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4581525"/>
            <a:ext cx="110204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CD896B-C8AA-484E-B9FA-692866F0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2206248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FDD4DDE-9572-44C4-B01B-7C2AAFC3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3142039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E7C68A79-5E8E-4E11-A3D5-9D83FE77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546168"/>
            <a:ext cx="9258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_clean_short">
            <a:hlinkClick r:id="" action="ppaction://media"/>
            <a:extLst>
              <a:ext uri="{FF2B5EF4-FFF2-40B4-BE49-F238E27FC236}">
                <a16:creationId xmlns:a16="http://schemas.microsoft.com/office/drawing/2014/main" id="{56BF550E-2CC6-4968-8B78-F1FCBC74C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2087185"/>
            <a:ext cx="609600" cy="609600"/>
          </a:xfrm>
          <a:prstGeom prst="rect">
            <a:avLst/>
          </a:prstGeom>
        </p:spPr>
      </p:pic>
      <p:pic>
        <p:nvPicPr>
          <p:cNvPr id="14" name="audio_original_original">
            <a:hlinkClick r:id="" action="ppaction://media"/>
            <a:extLst>
              <a:ext uri="{FF2B5EF4-FFF2-40B4-BE49-F238E27FC236}">
                <a16:creationId xmlns:a16="http://schemas.microsoft.com/office/drawing/2014/main" id="{B26DE830-AC60-42E9-A300-ACD9A23B81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3046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– Processing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ICA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ndependent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omponent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nalysis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(method of blind source separation)</a:t>
            </a:r>
            <a:endParaRPr lang="en-US" dirty="0"/>
          </a:p>
          <a:p>
            <a:endParaRPr lang="fr-FR" dirty="0"/>
          </a:p>
          <a:p>
            <a:pPr marL="0" indent="0">
              <a:buNone/>
            </a:pPr>
            <a:r>
              <a:rPr lang="en-US" sz="2400" b="1" dirty="0"/>
              <a:t>IDEA : </a:t>
            </a:r>
            <a:r>
              <a:rPr lang="en-US" sz="2400" dirty="0"/>
              <a:t>try this method to isolate the different independent sources, to separate the sound of interest (cat breaking and chewing) from the rest. Would like to separate the following sources :</a:t>
            </a:r>
          </a:p>
          <a:p>
            <a:pPr marL="0" indent="0">
              <a:buNone/>
            </a:pPr>
            <a:r>
              <a:rPr lang="en-US" sz="2400" dirty="0"/>
              <a:t>	 - cat</a:t>
            </a:r>
          </a:p>
          <a:p>
            <a:pPr marL="0" indent="0">
              <a:buNone/>
            </a:pPr>
            <a:r>
              <a:rPr lang="en-US" sz="2400" dirty="0"/>
              <a:t>	 - human (voices)</a:t>
            </a:r>
          </a:p>
          <a:p>
            <a:pPr marL="0" indent="0">
              <a:buNone/>
            </a:pPr>
            <a:r>
              <a:rPr lang="en-US" sz="2400" dirty="0"/>
              <a:t>	 - electronic machines (interferences)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BUT : </a:t>
            </a:r>
            <a:r>
              <a:rPr lang="en-US" sz="2400" dirty="0"/>
              <a:t>need simultaneous recordings, thus multiple microphone</a:t>
            </a:r>
          </a:p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A1CA2-A8C4-49F9-9517-66CAB785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07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C. Functional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C50A7-335F-4C09-A2CE-BDE87CBE2E58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7EFAD7-C904-4C24-AEC1-B528DBD5EAA6}"/>
              </a:ext>
            </a:extLst>
          </p:cNvPr>
          <p:cNvGrpSpPr/>
          <p:nvPr/>
        </p:nvGrpSpPr>
        <p:grpSpPr>
          <a:xfrm>
            <a:off x="0" y="1325563"/>
            <a:ext cx="7913346" cy="4864999"/>
            <a:chOff x="220850" y="2360268"/>
            <a:chExt cx="6848475" cy="3989842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6CE0B863-4518-423C-B303-08DC9B99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50" y="2406760"/>
              <a:ext cx="6848475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C82E1758-D9B9-4068-84E5-2A9940B2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573" y="2360268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446F536-379E-4949-899B-6718E7B8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62" y="3003096"/>
              <a:ext cx="2727172" cy="94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CD70BCA-994A-4696-803A-787A0DA0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3420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Labelling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A3F96-F882-4733-A852-9DF2A5D5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26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2E16F-7611-423F-8BED-BF420B692389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262086-7687-4449-8C32-E2AC65454613}"/>
              </a:ext>
            </a:extLst>
          </p:cNvPr>
          <p:cNvGrpSpPr/>
          <p:nvPr/>
        </p:nvGrpSpPr>
        <p:grpSpPr>
          <a:xfrm>
            <a:off x="285484" y="1476775"/>
            <a:ext cx="7286570" cy="4998120"/>
            <a:chOff x="223838" y="1723355"/>
            <a:chExt cx="6715125" cy="463299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48822B0-A33D-47B5-A218-0A2947C2D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8" y="1860550"/>
              <a:ext cx="6715125" cy="449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17D49F2-C399-43BA-8632-D202D49CC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30" y="1991207"/>
              <a:ext cx="3448050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9CE7CBB-647B-42E6-ABCF-AC77F8E0C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2" y="1723355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6318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27</a:t>
            </a:fld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4C0CAA-DD7B-456C-9D54-644967EE5FD9}"/>
              </a:ext>
            </a:extLst>
          </p:cNvPr>
          <p:cNvGrpSpPr/>
          <p:nvPr/>
        </p:nvGrpSpPr>
        <p:grpSpPr>
          <a:xfrm>
            <a:off x="2510587" y="2283911"/>
            <a:ext cx="7507705" cy="365125"/>
            <a:chOff x="2342147" y="1646237"/>
            <a:chExt cx="7507705" cy="3651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67FF42-EF6A-4A0A-BC0C-253F0D84821C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CBC825-D609-4811-B59E-2638E7A422C4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2DCF3D-EFF8-4811-8725-212D01C4A54F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E9C898-F3A1-42FD-94AD-350C5CADAD97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92F58-2321-470F-8846-08268215B226}"/>
              </a:ext>
            </a:extLst>
          </p:cNvPr>
          <p:cNvSpPr/>
          <p:nvPr/>
        </p:nvSpPr>
        <p:spPr>
          <a:xfrm>
            <a:off x="6098012" y="2023265"/>
            <a:ext cx="425114" cy="93245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46A0C9-7AB3-4FA6-8F0D-0F8A68F9BDCA}"/>
              </a:ext>
            </a:extLst>
          </p:cNvPr>
          <p:cNvSpPr/>
          <p:nvPr/>
        </p:nvSpPr>
        <p:spPr>
          <a:xfrm>
            <a:off x="4116805" y="2027319"/>
            <a:ext cx="425114" cy="93245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1FB67-45EC-4E6A-844E-F500F9D45FFD}"/>
              </a:ext>
            </a:extLst>
          </p:cNvPr>
          <p:cNvSpPr/>
          <p:nvPr/>
        </p:nvSpPr>
        <p:spPr>
          <a:xfrm>
            <a:off x="8279730" y="2000247"/>
            <a:ext cx="425114" cy="9324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40D90C-574D-4E25-9D55-5C5098892578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4325340" y="2959769"/>
            <a:ext cx="4022" cy="5789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193742-E8CC-4F37-838C-E24A2EDDDCDB}"/>
              </a:ext>
            </a:extLst>
          </p:cNvPr>
          <p:cNvSpPr txBox="1"/>
          <p:nvPr/>
        </p:nvSpPr>
        <p:spPr>
          <a:xfrm>
            <a:off x="3469091" y="3538689"/>
            <a:ext cx="171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Predicted as Background noise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72E64-D9A8-42FB-B23F-BAFFD841E85F}"/>
              </a:ext>
            </a:extLst>
          </p:cNvPr>
          <p:cNvSpPr txBox="1"/>
          <p:nvPr/>
        </p:nvSpPr>
        <p:spPr>
          <a:xfrm>
            <a:off x="7724271" y="3657571"/>
            <a:ext cx="153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</a:rPr>
              <a:t>Predicted as break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9C7DD-60D2-4123-BC5E-81BA572BC509}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8492287" y="2932697"/>
            <a:ext cx="0" cy="72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F50863-6469-4253-982B-95C0B0D4B7F1}"/>
              </a:ext>
            </a:extLst>
          </p:cNvPr>
          <p:cNvCxnSpPr>
            <a:cxnSpLocks/>
            <a:stCxn id="34" idx="2"/>
            <a:endCxn id="60" idx="0"/>
          </p:cNvCxnSpPr>
          <p:nvPr/>
        </p:nvCxnSpPr>
        <p:spPr>
          <a:xfrm>
            <a:off x="6310569" y="2955715"/>
            <a:ext cx="7992" cy="6414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8CE23B-D1EE-4E4D-9801-6F694CF1846E}"/>
              </a:ext>
            </a:extLst>
          </p:cNvPr>
          <p:cNvSpPr txBox="1"/>
          <p:nvPr/>
        </p:nvSpPr>
        <p:spPr>
          <a:xfrm>
            <a:off x="5462312" y="3597186"/>
            <a:ext cx="1712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Contentious prediction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E34A4B-3C5A-44FB-9FD0-4143ACE24904}"/>
              </a:ext>
            </a:extLst>
          </p:cNvPr>
          <p:cNvSpPr/>
          <p:nvPr/>
        </p:nvSpPr>
        <p:spPr>
          <a:xfrm>
            <a:off x="764012" y="5171528"/>
            <a:ext cx="425114" cy="93245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11B79F-CBE9-475F-8AFF-476B253C04B4}"/>
              </a:ext>
            </a:extLst>
          </p:cNvPr>
          <p:cNvSpPr txBox="1"/>
          <p:nvPr/>
        </p:nvSpPr>
        <p:spPr>
          <a:xfrm>
            <a:off x="1356570" y="5367061"/>
            <a:ext cx="473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= Frame described by features</a:t>
            </a:r>
          </a:p>
        </p:txBody>
      </p:sp>
    </p:spTree>
    <p:extLst>
      <p:ext uri="{BB962C8B-B14F-4D97-AF65-F5344CB8AC3E}">
        <p14:creationId xmlns:p14="http://schemas.microsoft.com/office/powerpoint/2010/main" val="3134143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– manual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CA15B-F232-4076-87F0-7B4ED3DA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28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3178D-95F2-4934-BDD4-BD57C457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3" y="1412081"/>
            <a:ext cx="8248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48A488-40E2-46D2-AA77-F11F5B46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2" y="6129823"/>
            <a:ext cx="6198518" cy="8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0133F-620E-4B29-834F-0B64F78A3A3A}"/>
              </a:ext>
            </a:extLst>
          </p:cNvPr>
          <p:cNvSpPr txBox="1"/>
          <p:nvPr/>
        </p:nvSpPr>
        <p:spPr>
          <a:xfrm>
            <a:off x="8610600" y="2933015"/>
            <a:ext cx="31477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roblem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: can’t predict correctly recordings without any break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305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29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EB0578-F412-4CC2-BF82-24F93952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4" y="2041070"/>
            <a:ext cx="11358512" cy="27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31" y="1726268"/>
            <a:ext cx="7777856" cy="3405463"/>
          </a:xfrm>
        </p:spPr>
        <p:txBody>
          <a:bodyPr anchor="ctr">
            <a:normAutofit/>
          </a:bodyPr>
          <a:lstStyle/>
          <a:p>
            <a:r>
              <a:rPr lang="fr-FR" dirty="0"/>
              <a:t>Automation of data acquisition</a:t>
            </a:r>
          </a:p>
          <a:p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Task to be </a:t>
            </a:r>
            <a:r>
              <a:rPr lang="en-GB" dirty="0"/>
              <a:t>digitised</a:t>
            </a:r>
            <a:r>
              <a:rPr lang="en-US" dirty="0"/>
              <a:t>: Counting of breaks and bites when cats eat kibbles from video recordings.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Test of an acquisition protocol for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detection</a:t>
            </a:r>
            <a:r>
              <a:rPr lang="fr-FR" dirty="0"/>
              <a:t> </a:t>
            </a:r>
          </a:p>
        </p:txBody>
      </p:sp>
      <p:pic>
        <p:nvPicPr>
          <p:cNvPr id="1026" name="Picture 2" descr="Chat qui mange des croquettes | Chats et chatons, Croquettes, Chat">
            <a:extLst>
              <a:ext uri="{FF2B5EF4-FFF2-40B4-BE49-F238E27FC236}">
                <a16:creationId xmlns:a16="http://schemas.microsoft.com/office/drawing/2014/main" id="{EDE1452B-A7D6-4786-98EB-BB97E8CE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2" y="1166537"/>
            <a:ext cx="4643730" cy="5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94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30</a:t>
            </a:fld>
            <a:endParaRPr lang="fr-F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748772-8E4B-45F5-9C6E-486612AB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" y="601699"/>
            <a:ext cx="72009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71032046-7290-4592-98E6-F323369E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6" y="4681537"/>
            <a:ext cx="72009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31E2A4-6A66-4CD3-A0E1-CFE332DD7AAA}"/>
              </a:ext>
            </a:extLst>
          </p:cNvPr>
          <p:cNvCxnSpPr>
            <a:cxnSpLocks/>
          </p:cNvCxnSpPr>
          <p:nvPr/>
        </p:nvCxnSpPr>
        <p:spPr>
          <a:xfrm flipV="1">
            <a:off x="7570381" y="1041991"/>
            <a:ext cx="0" cy="327482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EF333-14C1-4E13-9305-80EFA6CE07D0}"/>
              </a:ext>
            </a:extLst>
          </p:cNvPr>
          <p:cNvSpPr txBox="1"/>
          <p:nvPr/>
        </p:nvSpPr>
        <p:spPr>
          <a:xfrm>
            <a:off x="7391106" y="2356239"/>
            <a:ext cx="211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Probability Threshold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8E7E0A-7B9D-41AB-9F88-D77C33A80D1D}"/>
              </a:ext>
            </a:extLst>
          </p:cNvPr>
          <p:cNvCxnSpPr/>
          <p:nvPr/>
        </p:nvCxnSpPr>
        <p:spPr>
          <a:xfrm>
            <a:off x="2626242" y="1828800"/>
            <a:ext cx="116441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D0A1C3-F12A-405A-9A51-20DAA902785B}"/>
              </a:ext>
            </a:extLst>
          </p:cNvPr>
          <p:cNvSpPr txBox="1"/>
          <p:nvPr/>
        </p:nvSpPr>
        <p:spPr>
          <a:xfrm>
            <a:off x="2126512" y="13255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Time Threshold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3A8231-983D-47E2-9DC7-CA60FA93C923}"/>
              </a:ext>
            </a:extLst>
          </p:cNvPr>
          <p:cNvSpPr txBox="1"/>
          <p:nvPr/>
        </p:nvSpPr>
        <p:spPr>
          <a:xfrm>
            <a:off x="8122537" y="3520505"/>
            <a:ext cx="353709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Probability of being a break throughout the recording vs amplitude of the recording -&gt; not a clear correspondence</a:t>
            </a:r>
            <a:endParaRPr lang="en-US" sz="2400" dirty="0"/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1836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6DF518-D117-4C9E-A4CB-B03DE83B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31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DFC05A6-77E1-4922-8D8D-6E449F7E8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31" y="1279023"/>
            <a:ext cx="9779538" cy="544245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8144A6D-77CC-429E-941E-1D72060E2A01}"/>
              </a:ext>
            </a:extLst>
          </p:cNvPr>
          <p:cNvSpPr txBox="1"/>
          <p:nvPr/>
        </p:nvSpPr>
        <p:spPr>
          <a:xfrm>
            <a:off x="442609" y="309133"/>
            <a:ext cx="6099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0000A1"/>
                </a:solidFill>
                <a:latin typeface="Abadi" panose="020B0604020104020204" pitchFamily="34" charset="0"/>
              </a:rPr>
              <a:t>Choosing</a:t>
            </a:r>
            <a:r>
              <a:rPr lang="fr-FR" sz="2400" dirty="0">
                <a:solidFill>
                  <a:srgbClr val="0000A1"/>
                </a:solidFill>
                <a:latin typeface="Abadi" panose="020B0604020104020204" pitchFamily="34" charset="0"/>
              </a:rPr>
              <a:t> optimal </a:t>
            </a:r>
            <a:r>
              <a:rPr lang="fr-FR" sz="2400" dirty="0" err="1">
                <a:solidFill>
                  <a:srgbClr val="0000A1"/>
                </a:solidFill>
                <a:latin typeface="Abadi" panose="020B0604020104020204" pitchFamily="34" charset="0"/>
              </a:rPr>
              <a:t>parameters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112801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32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32111-86E6-41B7-8599-47764E20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5" y="1636295"/>
            <a:ext cx="4743450" cy="146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66655-E6F8-48B7-A8BE-1E49AAF0817B}"/>
              </a:ext>
            </a:extLst>
          </p:cNvPr>
          <p:cNvSpPr txBox="1"/>
          <p:nvPr/>
        </p:nvSpPr>
        <p:spPr>
          <a:xfrm>
            <a:off x="317836" y="3308279"/>
            <a:ext cx="4271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Going through the entire sample through frames, and using the random forest model to predict the probability for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being an event or not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finding an optimal probability limit (probability of being an event) and distance between 2 peaks to count the total number of peaks</a:t>
            </a:r>
            <a:endParaRPr lang="en-US" dirty="0"/>
          </a:p>
          <a:p>
            <a:endParaRPr lang="en-GB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401ADE9-06DB-4A13-B010-C4BA10FC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92" y="1934160"/>
            <a:ext cx="69913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FE7C752-487E-4A57-B18C-31F23D20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72" y="6263619"/>
            <a:ext cx="14573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38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507229-6663-4BD8-9EF7-C5CAC36C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285875"/>
            <a:ext cx="86391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7A0B8-0B25-4EE8-B7FF-E99F9386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911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DD9F27A-D859-4881-AA38-2AF0C3C84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20697"/>
            <a:ext cx="5291666" cy="36166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F750AC-3B09-4412-9AE6-EF7CE8D74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20697"/>
            <a:ext cx="5291667" cy="361660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1536FE-3692-434E-B5DE-6BF0447E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88CFBEC-FD8C-48E6-AEC4-846090743C72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Issues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460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Does the data acquisition method allow enough data quality for event counting ?</a:t>
            </a:r>
          </a:p>
          <a:p>
            <a:endParaRPr lang="en-US" sz="3600" dirty="0"/>
          </a:p>
          <a:p>
            <a:r>
              <a:rPr lang="en-US" sz="3600" dirty="0"/>
              <a:t>Does audio data allow the detection of this kind of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F296B-99FE-4F50-8900-5E9FC2C2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3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Overview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08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 – Usability of Mars data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II –  Event counting from audio recordings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9CDB3-277B-4C64-868A-CC8A6077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57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Usability of Mars data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Data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85CFC-D609-4C67-9245-6A24C5E9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6</a:t>
            </a:fld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91266-3B67-41AD-B506-83CE539439C2}"/>
              </a:ext>
            </a:extLst>
          </p:cNvPr>
          <p:cNvSpPr/>
          <p:nvPr/>
        </p:nvSpPr>
        <p:spPr>
          <a:xfrm>
            <a:off x="1031699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Experiment info's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2E385A-2EC5-4F8B-A0AA-ACD374BF2ED5}"/>
              </a:ext>
            </a:extLst>
          </p:cNvPr>
          <p:cNvSpPr/>
          <p:nvPr/>
        </p:nvSpPr>
        <p:spPr>
          <a:xfrm>
            <a:off x="4821150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Recording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6AE38E-C07A-45DC-9A87-CA04A493A6C2}"/>
              </a:ext>
            </a:extLst>
          </p:cNvPr>
          <p:cNvSpPr/>
          <p:nvPr/>
        </p:nvSpPr>
        <p:spPr>
          <a:xfrm>
            <a:off x="8610601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Responses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CE54B-B0FA-4740-BB80-ED9357AA0DB5}"/>
              </a:ext>
            </a:extLst>
          </p:cNvPr>
          <p:cNvSpPr txBox="1"/>
          <p:nvPr/>
        </p:nvSpPr>
        <p:spPr>
          <a:xfrm>
            <a:off x="1031699" y="461585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Kibble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A4BE7-76BD-4E7B-861E-5CFFE1CDF62F}"/>
              </a:ext>
            </a:extLst>
          </p:cNvPr>
          <p:cNvSpPr txBox="1"/>
          <p:nvPr/>
        </p:nvSpPr>
        <p:spPr>
          <a:xfrm>
            <a:off x="4821150" y="461239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Amplitude values</a:t>
            </a:r>
          </a:p>
          <a:p>
            <a:pPr algn="ctr"/>
            <a:r>
              <a:rPr lang="en-GB" dirty="0"/>
              <a:t>25 seconds x 44,1kHz</a:t>
            </a:r>
          </a:p>
          <a:p>
            <a:pPr algn="ctr"/>
            <a:r>
              <a:rPr lang="en-GB" dirty="0"/>
              <a:t>=</a:t>
            </a:r>
          </a:p>
          <a:p>
            <a:pPr algn="ctr"/>
            <a:r>
              <a:rPr lang="en-GB" dirty="0"/>
              <a:t>1.1 million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1BA27-2363-481B-8FFF-C38B82111EA9}"/>
              </a:ext>
            </a:extLst>
          </p:cNvPr>
          <p:cNvSpPr txBox="1"/>
          <p:nvPr/>
        </p:nvSpPr>
        <p:spPr>
          <a:xfrm>
            <a:off x="8610601" y="4612398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bites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F37B0A-A203-428D-8826-E61DFA800F91}"/>
              </a:ext>
            </a:extLst>
          </p:cNvPr>
          <p:cNvSpPr/>
          <p:nvPr/>
        </p:nvSpPr>
        <p:spPr>
          <a:xfrm>
            <a:off x="3680717" y="1577923"/>
            <a:ext cx="5024063" cy="646331"/>
          </a:xfrm>
          <a:prstGeom prst="roundRect">
            <a:avLst/>
          </a:prstGeom>
          <a:noFill/>
          <a:ln w="38100"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A cat eats a kibble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4F114-6562-4E60-9AF3-0CC95D71EF56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 flipH="1">
            <a:off x="2403299" y="2224254"/>
            <a:ext cx="3789450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62D46F-36BA-452C-990B-E31CB7CC7008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192749" y="2224254"/>
            <a:ext cx="1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DA91D7-7A05-43A4-AA84-E4CF5F1BDE89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6192749" y="2224254"/>
            <a:ext cx="3789452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6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336A1CF-56CC-48A3-9805-08FDE348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75" y="2162335"/>
            <a:ext cx="78486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B. Visualisation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0D9E-3A1B-4B72-8465-6DA8C6F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7</a:t>
            </a:fld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066B8-6F93-4D03-AF69-D57435A40A95}"/>
              </a:ext>
            </a:extLst>
          </p:cNvPr>
          <p:cNvSpPr txBox="1"/>
          <p:nvPr/>
        </p:nvSpPr>
        <p:spPr>
          <a:xfrm>
            <a:off x="806530" y="1325563"/>
            <a:ext cx="2921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 32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break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23 bites</a:t>
            </a: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CB4DBA-C55E-4B72-BDD7-9C3AFBB01F96}"/>
              </a:ext>
            </a:extLst>
          </p:cNvPr>
          <p:cNvGrpSpPr/>
          <p:nvPr/>
        </p:nvGrpSpPr>
        <p:grpSpPr>
          <a:xfrm>
            <a:off x="466225" y="3428592"/>
            <a:ext cx="3263564" cy="369332"/>
            <a:chOff x="466225" y="4066264"/>
            <a:chExt cx="326356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A0915A-65FC-4AEA-A850-58B5329D9BB2}"/>
                </a:ext>
              </a:extLst>
            </p:cNvPr>
            <p:cNvSpPr txBox="1"/>
            <p:nvPr/>
          </p:nvSpPr>
          <p:spPr>
            <a:xfrm>
              <a:off x="466225" y="4066264"/>
              <a:ext cx="1985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Spectrogram STFT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05FDEE-F637-4502-8A47-2D50BFD8FD08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451435" y="4250930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F70803-98C8-436A-94E3-87AAAA22DAFC}"/>
              </a:ext>
            </a:extLst>
          </p:cNvPr>
          <p:cNvGrpSpPr/>
          <p:nvPr/>
        </p:nvGrpSpPr>
        <p:grpSpPr>
          <a:xfrm>
            <a:off x="466225" y="5421254"/>
            <a:ext cx="3263564" cy="646331"/>
            <a:chOff x="466225" y="5710019"/>
            <a:chExt cx="326356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8196FE-68FC-4DF2-86F6-344E114E71EA}"/>
                </a:ext>
              </a:extLst>
            </p:cNvPr>
            <p:cNvSpPr txBox="1"/>
            <p:nvPr/>
          </p:nvSpPr>
          <p:spPr>
            <a:xfrm>
              <a:off x="466225" y="5710019"/>
              <a:ext cx="1985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Oscillogram</a:t>
              </a:r>
            </a:p>
            <a:p>
              <a:pPr algn="ctr"/>
              <a:r>
                <a:rPr lang="en-GB" dirty="0"/>
                <a:t>(Amplitude curve)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5723FC2-056F-424C-93EA-D3CC35A13F3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451435" y="6033185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audio_32">
            <a:hlinkClick r:id="" action="ppaction://media"/>
            <a:extLst>
              <a:ext uri="{FF2B5EF4-FFF2-40B4-BE49-F238E27FC236}">
                <a16:creationId xmlns:a16="http://schemas.microsoft.com/office/drawing/2014/main" id="{8E0C5159-491E-4CBF-86E5-F1F941251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0899" y="2221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1CEA25C6-580B-4AE3-9EB6-CF9A897481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60481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0000A1"/>
                </a:solidFill>
                <a:latin typeface="Abadi" panose="020B0604020104020204" pitchFamily="34" charset="0"/>
              </a:rPr>
              <a:t>I. C. Processing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DA41A61C-259A-4F3F-ABD1-B5215B5102D9}"/>
              </a:ext>
            </a:extLst>
          </p:cNvPr>
          <p:cNvSpPr/>
          <p:nvPr/>
        </p:nvSpPr>
        <p:spPr>
          <a:xfrm>
            <a:off x="591726" y="19660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Reducing</a:t>
            </a:r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noise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A69753AD-CB64-4F23-AA05-F39A19E9B4EA}"/>
              </a:ext>
            </a:extLst>
          </p:cNvPr>
          <p:cNvSpPr/>
          <p:nvPr/>
        </p:nvSpPr>
        <p:spPr>
          <a:xfrm>
            <a:off x="591726" y="43727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Predicting with a weak label *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750E04-8DBA-4A25-A709-58FFAAD6076F}"/>
              </a:ext>
            </a:extLst>
          </p:cNvPr>
          <p:cNvSpPr txBox="1"/>
          <p:nvPr/>
        </p:nvSpPr>
        <p:spPr>
          <a:xfrm>
            <a:off x="3228311" y="2337770"/>
            <a:ext cx="478420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Filtering</a:t>
            </a:r>
            <a:r>
              <a:rPr lang="fr-FR" sz="2800" dirty="0"/>
              <a:t> </a:t>
            </a:r>
            <a:r>
              <a:rPr lang="en-GB" sz="2800" dirty="0"/>
              <a:t>frequencies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3263018E-9BCD-4E2F-B1BE-9A4E26E8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8</a:t>
            </a:fld>
            <a:endParaRPr lang="fr-FR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FD60B0A6-1197-473A-9E88-E0F247B5D7D2}"/>
              </a:ext>
            </a:extLst>
          </p:cNvPr>
          <p:cNvSpPr txBox="1"/>
          <p:nvPr/>
        </p:nvSpPr>
        <p:spPr>
          <a:xfrm>
            <a:off x="4224884" y="793628"/>
            <a:ext cx="257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METHOD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CD480F6-0253-47E6-8CD0-7AF8DCC3F1B0}"/>
              </a:ext>
            </a:extLst>
          </p:cNvPr>
          <p:cNvGrpSpPr/>
          <p:nvPr/>
        </p:nvGrpSpPr>
        <p:grpSpPr>
          <a:xfrm>
            <a:off x="7604449" y="2223926"/>
            <a:ext cx="4161453" cy="954107"/>
            <a:chOff x="7604449" y="1408374"/>
            <a:chExt cx="4161453" cy="954107"/>
          </a:xfrm>
        </p:grpSpPr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F2D3531A-0036-432E-B774-CE148908E7C2}"/>
                </a:ext>
              </a:extLst>
            </p:cNvPr>
            <p:cNvSpPr txBox="1"/>
            <p:nvPr/>
          </p:nvSpPr>
          <p:spPr>
            <a:xfrm>
              <a:off x="8610600" y="1408374"/>
              <a:ext cx="31553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Does not allow automation</a:t>
              </a:r>
            </a:p>
          </p:txBody>
        </p:sp>
        <p:cxnSp>
          <p:nvCxnSpPr>
            <p:cNvPr id="28" name="Straight Arrow Connector 14">
              <a:extLst>
                <a:ext uri="{FF2B5EF4-FFF2-40B4-BE49-F238E27FC236}">
                  <a16:creationId xmlns:a16="http://schemas.microsoft.com/office/drawing/2014/main" id="{E02509F4-967D-419A-BAC5-071A87955437}"/>
                </a:ext>
              </a:extLst>
            </p:cNvPr>
            <p:cNvCxnSpPr>
              <a:cxnSpLocks/>
            </p:cNvCxnSpPr>
            <p:nvPr/>
          </p:nvCxnSpPr>
          <p:spPr>
            <a:xfrm>
              <a:off x="7604449" y="1744824"/>
              <a:ext cx="10061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55AD132D-F0EC-4B42-9830-4CE2A447BF55}"/>
              </a:ext>
            </a:extLst>
          </p:cNvPr>
          <p:cNvGrpSpPr/>
          <p:nvPr/>
        </p:nvGrpSpPr>
        <p:grpSpPr>
          <a:xfrm>
            <a:off x="3228311" y="4448427"/>
            <a:ext cx="8537591" cy="954107"/>
            <a:chOff x="3228311" y="5016840"/>
            <a:chExt cx="8537591" cy="954107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23105575-84FD-4B30-8721-F05AB91B5BA2}"/>
                </a:ext>
              </a:extLst>
            </p:cNvPr>
            <p:cNvSpPr txBox="1"/>
            <p:nvPr/>
          </p:nvSpPr>
          <p:spPr>
            <a:xfrm>
              <a:off x="3228311" y="5232285"/>
              <a:ext cx="456839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800" dirty="0"/>
                <a:t>Functional data Analysis</a:t>
              </a:r>
            </a:p>
          </p:txBody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F26F1DC7-F298-4EB6-AC92-400144B547DC}"/>
                </a:ext>
              </a:extLst>
            </p:cNvPr>
            <p:cNvSpPr txBox="1"/>
            <p:nvPr/>
          </p:nvSpPr>
          <p:spPr>
            <a:xfrm>
              <a:off x="8610600" y="5016840"/>
              <a:ext cx="31553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Does not work on noisy data</a:t>
              </a:r>
            </a:p>
          </p:txBody>
        </p:sp>
        <p:cxnSp>
          <p:nvCxnSpPr>
            <p:cNvPr id="32" name="Straight Arrow Connector 17">
              <a:extLst>
                <a:ext uri="{FF2B5EF4-FFF2-40B4-BE49-F238E27FC236}">
                  <a16:creationId xmlns:a16="http://schemas.microsoft.com/office/drawing/2014/main" id="{A3070701-94FC-49DA-A4A1-B8D9ECF6F1A2}"/>
                </a:ext>
              </a:extLst>
            </p:cNvPr>
            <p:cNvCxnSpPr>
              <a:cxnSpLocks/>
            </p:cNvCxnSpPr>
            <p:nvPr/>
          </p:nvCxnSpPr>
          <p:spPr>
            <a:xfrm>
              <a:off x="7604448" y="5493893"/>
              <a:ext cx="10061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18">
            <a:extLst>
              <a:ext uri="{FF2B5EF4-FFF2-40B4-BE49-F238E27FC236}">
                <a16:creationId xmlns:a16="http://schemas.microsoft.com/office/drawing/2014/main" id="{59DABF0B-271C-43A8-8A7C-187D8096852C}"/>
              </a:ext>
            </a:extLst>
          </p:cNvPr>
          <p:cNvSpPr txBox="1"/>
          <p:nvPr/>
        </p:nvSpPr>
        <p:spPr>
          <a:xfrm>
            <a:off x="0" y="6237247"/>
            <a:ext cx="1116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weak label : here labels synthesise an information about breaks and bites events but does not characterise them precisely</a:t>
            </a:r>
          </a:p>
        </p:txBody>
      </p:sp>
    </p:spTree>
    <p:extLst>
      <p:ext uri="{BB962C8B-B14F-4D97-AF65-F5344CB8AC3E}">
        <p14:creationId xmlns:p14="http://schemas.microsoft.com/office/powerpoint/2010/main" val="214931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9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DE1D9-7305-4A84-A974-1DE6EEBE8756}"/>
              </a:ext>
            </a:extLst>
          </p:cNvPr>
          <p:cNvSpPr txBox="1"/>
          <p:nvPr/>
        </p:nvSpPr>
        <p:spPr>
          <a:xfrm>
            <a:off x="1161568" y="1593237"/>
            <a:ext cx="9868864" cy="1200329"/>
          </a:xfrm>
          <a:prstGeom prst="rect">
            <a:avLst/>
          </a:prstGeom>
          <a:pattFill prst="ltDnDiag">
            <a:fgClr>
              <a:srgbClr val="E1E1FF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PROTOCOL </a:t>
            </a:r>
          </a:p>
          <a:p>
            <a:pPr algn="ctr"/>
            <a:r>
              <a:rPr lang="en-GB" sz="2400" dirty="0"/>
              <a:t>Take a video (with a phone) of the cat while it’s eating a kibble around 30 cm far from the head</a:t>
            </a:r>
            <a:endParaRPr lang="en-GB" sz="2400" b="1" dirty="0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A54793C-4577-49BD-A333-6E54EB741B8B}"/>
              </a:ext>
            </a:extLst>
          </p:cNvPr>
          <p:cNvSpPr/>
          <p:nvPr/>
        </p:nvSpPr>
        <p:spPr>
          <a:xfrm>
            <a:off x="2939970" y="4097120"/>
            <a:ext cx="520860" cy="491925"/>
          </a:xfrm>
          <a:prstGeom prst="plus">
            <a:avLst>
              <a:gd name="adj" fmla="val 38132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DEA7C-6197-4255-930A-62F2B2571C86}"/>
              </a:ext>
            </a:extLst>
          </p:cNvPr>
          <p:cNvSpPr txBox="1"/>
          <p:nvPr/>
        </p:nvSpPr>
        <p:spPr>
          <a:xfrm>
            <a:off x="2096948" y="4696537"/>
            <a:ext cx="3703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Less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Video and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C5E33-88EB-40DD-A7A3-9CC93D23F0C7}"/>
              </a:ext>
            </a:extLst>
          </p:cNvPr>
          <p:cNvSpPr txBox="1"/>
          <p:nvPr/>
        </p:nvSpPr>
        <p:spPr>
          <a:xfrm>
            <a:off x="6505937" y="4660332"/>
            <a:ext cx="484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Non-standard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Varying</a:t>
            </a:r>
            <a:r>
              <a:rPr lang="fr-FR" sz="2400" dirty="0"/>
              <a:t> collection conditions (distance, </a:t>
            </a:r>
            <a:r>
              <a:rPr lang="fr-FR" sz="2400" dirty="0" err="1"/>
              <a:t>way</a:t>
            </a:r>
            <a:r>
              <a:rPr lang="fr-FR" sz="2400" dirty="0"/>
              <a:t> of </a:t>
            </a:r>
            <a:r>
              <a:rPr lang="fr-FR" sz="2400" dirty="0" err="1"/>
              <a:t>filming</a:t>
            </a:r>
            <a:r>
              <a:rPr lang="fr-FR" sz="2400" dirty="0"/>
              <a:t>, </a:t>
            </a:r>
            <a:r>
              <a:rPr lang="fr-FR" sz="2400" dirty="0" err="1"/>
              <a:t>recording</a:t>
            </a:r>
            <a:r>
              <a:rPr lang="fr-FR" sz="2400" dirty="0"/>
              <a:t> </a:t>
            </a:r>
            <a:r>
              <a:rPr lang="fr-FR" sz="2400" dirty="0" err="1"/>
              <a:t>gear</a:t>
            </a:r>
            <a:r>
              <a:rPr lang="fr-FR" sz="2400" dirty="0"/>
              <a:t>, </a:t>
            </a:r>
            <a:r>
              <a:rPr lang="fr-FR" sz="2400" dirty="0" err="1"/>
              <a:t>environment</a:t>
            </a:r>
            <a:r>
              <a:rPr lang="fr-FR" sz="2400" dirty="0"/>
              <a:t>, etc.)</a:t>
            </a:r>
            <a:endParaRPr lang="en-GB" sz="2400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8B8F4EEC-E4CB-47DC-8707-8FECE127644F}"/>
              </a:ext>
            </a:extLst>
          </p:cNvPr>
          <p:cNvSpPr/>
          <p:nvPr/>
        </p:nvSpPr>
        <p:spPr>
          <a:xfrm>
            <a:off x="7916119" y="4098841"/>
            <a:ext cx="775504" cy="59332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C3F86-421A-4574-A30D-F00BA0E0A5E9}"/>
              </a:ext>
            </a:extLst>
          </p:cNvPr>
          <p:cNvSpPr txBox="1"/>
          <p:nvPr/>
        </p:nvSpPr>
        <p:spPr>
          <a:xfrm>
            <a:off x="1237108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 cats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97B1B-75F7-494C-83D5-66820115CA89}"/>
              </a:ext>
            </a:extLst>
          </p:cNvPr>
          <p:cNvSpPr txBox="1"/>
          <p:nvPr/>
        </p:nvSpPr>
        <p:spPr>
          <a:xfrm>
            <a:off x="4740105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3 types of kibbles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2BFED-679A-47F0-BE9F-441EC44B9E2D}"/>
              </a:ext>
            </a:extLst>
          </p:cNvPr>
          <p:cNvSpPr txBox="1"/>
          <p:nvPr/>
        </p:nvSpPr>
        <p:spPr>
          <a:xfrm>
            <a:off x="8318643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79 recordings</a:t>
            </a:r>
          </a:p>
        </p:txBody>
      </p:sp>
    </p:spTree>
    <p:extLst>
      <p:ext uri="{BB962C8B-B14F-4D97-AF65-F5344CB8AC3E}">
        <p14:creationId xmlns:p14="http://schemas.microsoft.com/office/powerpoint/2010/main" val="30846801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1445</Words>
  <Application>Microsoft Office PowerPoint</Application>
  <PresentationFormat>Grand écran</PresentationFormat>
  <Paragraphs>303</Paragraphs>
  <Slides>34</Slides>
  <Notes>33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1" baseType="lpstr">
      <vt:lpstr>Abadi</vt:lpstr>
      <vt:lpstr>Aharoni</vt:lpstr>
      <vt:lpstr>Arial</vt:lpstr>
      <vt:lpstr>Calibri</vt:lpstr>
      <vt:lpstr>Calibri Light</vt:lpstr>
      <vt:lpstr>CentraNo1-Book</vt:lpstr>
      <vt:lpstr>Thème Office</vt:lpstr>
      <vt:lpstr>Cats acoustic data Project</vt:lpstr>
      <vt:lpstr>Company</vt:lpstr>
      <vt:lpstr>Context</vt:lpstr>
      <vt:lpstr>Présentation PowerPoint</vt:lpstr>
      <vt:lpstr>Présentation PowerPoint</vt:lpstr>
      <vt:lpstr>Présentation PowerPoint</vt:lpstr>
      <vt:lpstr>I. B. Visualisation</vt:lpstr>
      <vt:lpstr>Présentation PowerPoint</vt:lpstr>
      <vt:lpstr>II. Counting events  A. Creation of a new data set</vt:lpstr>
      <vt:lpstr>II. A. Creation of a new data set</vt:lpstr>
      <vt:lpstr>II. B. Amplitude - Method</vt:lpstr>
      <vt:lpstr>II. B. Amplitude - Results</vt:lpstr>
      <vt:lpstr>II. C. Machine Learning</vt:lpstr>
      <vt:lpstr>II. C. Machine Learning</vt:lpstr>
      <vt:lpstr>II. C. Machine Learning</vt:lpstr>
      <vt:lpstr>II. C. Machine Learning</vt:lpstr>
      <vt:lpstr>II. C. Machine Learning – Model application</vt:lpstr>
      <vt:lpstr>II. C. Machine Learning – Model application</vt:lpstr>
      <vt:lpstr>II. C. Machine Learning – Model application</vt:lpstr>
      <vt:lpstr>Improvements &amp; Leads</vt:lpstr>
      <vt:lpstr>Conclusion</vt:lpstr>
      <vt:lpstr>THANK YOU</vt:lpstr>
      <vt:lpstr>Présentation PowerPoint</vt:lpstr>
      <vt:lpstr>I. Data Quality – Processing  B. ICA</vt:lpstr>
      <vt:lpstr>I. Data Quality   C. Functional data analysis</vt:lpstr>
      <vt:lpstr>II. Counting events  B. Labelling</vt:lpstr>
      <vt:lpstr>II. Counting events   C. Break detection methodology</vt:lpstr>
      <vt:lpstr>II. Counting events   C. Break detection methodology – manual method</vt:lpstr>
      <vt:lpstr>II. Counting events   C. Break detection methodology - application of the random forest model</vt:lpstr>
      <vt:lpstr>II. C. Machine Learning – Model application</vt:lpstr>
      <vt:lpstr>Présentation PowerPoint</vt:lpstr>
      <vt:lpstr>II. Counting events   C. Break detection methodology - application of the random forest model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acoustic data Project</dc:title>
  <dc:creator>Audrey Bony</dc:creator>
  <cp:lastModifiedBy>Anne-Victoire Lagroy de Croutte de Saint Martin</cp:lastModifiedBy>
  <cp:revision>159</cp:revision>
  <dcterms:created xsi:type="dcterms:W3CDTF">2021-01-27T09:49:50Z</dcterms:created>
  <dcterms:modified xsi:type="dcterms:W3CDTF">2021-02-05T01:00:04Z</dcterms:modified>
</cp:coreProperties>
</file>